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4">
  <p:sldMasterIdLst>
    <p:sldMasterId id="2147483848" r:id="rId1"/>
  </p:sldMasterIdLst>
  <p:notesMasterIdLst>
    <p:notesMasterId r:id="rId42"/>
  </p:notesMasterIdLst>
  <p:sldIdLst>
    <p:sldId id="256" r:id="rId2"/>
    <p:sldId id="290" r:id="rId3"/>
    <p:sldId id="350" r:id="rId4"/>
    <p:sldId id="352" r:id="rId5"/>
    <p:sldId id="357" r:id="rId6"/>
    <p:sldId id="355" r:id="rId7"/>
    <p:sldId id="307" r:id="rId8"/>
    <p:sldId id="314" r:id="rId9"/>
    <p:sldId id="315" r:id="rId10"/>
    <p:sldId id="317" r:id="rId11"/>
    <p:sldId id="318" r:id="rId12"/>
    <p:sldId id="319" r:id="rId13"/>
    <p:sldId id="320" r:id="rId14"/>
    <p:sldId id="321" r:id="rId15"/>
    <p:sldId id="330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2" r:id="rId25"/>
    <p:sldId id="331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2" r:id="rId35"/>
    <p:sldId id="343" r:id="rId36"/>
    <p:sldId id="344" r:id="rId37"/>
    <p:sldId id="345" r:id="rId38"/>
    <p:sldId id="346" r:id="rId39"/>
    <p:sldId id="347" r:id="rId40"/>
    <p:sldId id="291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o&#353;it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914B9F-EA90-4EF8-8971-03B8A62E79DC}" type="doc">
      <dgm:prSet loTypeId="urn:microsoft.com/office/officeart/2005/8/layout/cycle7" loCatId="cycle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sk-SK"/>
        </a:p>
      </dgm:t>
    </dgm:pt>
    <dgm:pt modelId="{D9AD1408-DD28-4182-95A2-ACD3FF4190D3}">
      <dgm:prSet phldrT="[Text]"/>
      <dgm:spPr/>
      <dgm:t>
        <a:bodyPr/>
        <a:lstStyle/>
        <a:p>
          <a:r>
            <a:rPr lang="sk-SK" b="1" dirty="0">
              <a:solidFill>
                <a:schemeClr val="tx1"/>
              </a:solidFill>
            </a:rPr>
            <a:t>Stavovské a profesijné organizácie</a:t>
          </a:r>
        </a:p>
      </dgm:t>
    </dgm:pt>
    <dgm:pt modelId="{C0D23DFA-DACB-4182-B764-26BEA70894E8}" type="parTrans" cxnId="{3781A7B6-F73B-424A-BBBE-DCF6E11422D1}">
      <dgm:prSet/>
      <dgm:spPr/>
      <dgm:t>
        <a:bodyPr/>
        <a:lstStyle/>
        <a:p>
          <a:endParaRPr lang="sk-SK"/>
        </a:p>
      </dgm:t>
    </dgm:pt>
    <dgm:pt modelId="{B58DC3D9-5AD5-4913-86BC-ABC5739B0FA5}" type="sibTrans" cxnId="{3781A7B6-F73B-424A-BBBE-DCF6E11422D1}">
      <dgm:prSet/>
      <dgm:spPr/>
      <dgm:t>
        <a:bodyPr/>
        <a:lstStyle/>
        <a:p>
          <a:endParaRPr lang="sk-SK"/>
        </a:p>
      </dgm:t>
    </dgm:pt>
    <dgm:pt modelId="{3622C657-86F8-4939-B70B-F644D8ABD3E3}">
      <dgm:prSet phldrT="[Text]"/>
      <dgm:spPr/>
      <dgm:t>
        <a:bodyPr/>
        <a:lstStyle/>
        <a:p>
          <a:r>
            <a:rPr lang="sk-SK" b="1">
              <a:solidFill>
                <a:schemeClr val="tx1"/>
              </a:solidFill>
            </a:rPr>
            <a:t>Školy </a:t>
          </a:r>
          <a:endParaRPr lang="sk-SK" b="1" dirty="0">
            <a:solidFill>
              <a:schemeClr val="tx1"/>
            </a:solidFill>
          </a:endParaRPr>
        </a:p>
      </dgm:t>
    </dgm:pt>
    <dgm:pt modelId="{AB3A89F2-EA59-4B88-8E40-1DFB18C0F656}" type="parTrans" cxnId="{94022E75-AD4D-4D02-B796-C53F9A29AAFC}">
      <dgm:prSet/>
      <dgm:spPr/>
      <dgm:t>
        <a:bodyPr/>
        <a:lstStyle/>
        <a:p>
          <a:endParaRPr lang="sk-SK"/>
        </a:p>
      </dgm:t>
    </dgm:pt>
    <dgm:pt modelId="{FB0F9127-82F1-44DA-955E-19DFFCEA1EB3}" type="sibTrans" cxnId="{94022E75-AD4D-4D02-B796-C53F9A29AAFC}">
      <dgm:prSet/>
      <dgm:spPr/>
      <dgm:t>
        <a:bodyPr/>
        <a:lstStyle/>
        <a:p>
          <a:endParaRPr lang="sk-SK"/>
        </a:p>
      </dgm:t>
    </dgm:pt>
    <dgm:pt modelId="{AB32D62B-FBA5-43E2-8BFB-6888C2719360}">
      <dgm:prSet phldrT="[Text]"/>
      <dgm:spPr/>
      <dgm:t>
        <a:bodyPr/>
        <a:lstStyle/>
        <a:p>
          <a:r>
            <a:rPr lang="sk-SK" b="1" dirty="0">
              <a:solidFill>
                <a:schemeClr val="tx1"/>
              </a:solidFill>
            </a:rPr>
            <a:t>Garant (ŠIOV)</a:t>
          </a:r>
        </a:p>
      </dgm:t>
    </dgm:pt>
    <dgm:pt modelId="{7E8B3F93-9074-4753-A23E-1023FA2CEC01}" type="parTrans" cxnId="{66ACB1C3-0D8C-481C-B491-01362C5FF5FC}">
      <dgm:prSet/>
      <dgm:spPr/>
      <dgm:t>
        <a:bodyPr/>
        <a:lstStyle/>
        <a:p>
          <a:endParaRPr lang="sk-SK"/>
        </a:p>
      </dgm:t>
    </dgm:pt>
    <dgm:pt modelId="{DB9BC975-040F-4E46-871B-2811CA19923C}" type="sibTrans" cxnId="{66ACB1C3-0D8C-481C-B491-01362C5FF5FC}">
      <dgm:prSet/>
      <dgm:spPr/>
      <dgm:t>
        <a:bodyPr/>
        <a:lstStyle/>
        <a:p>
          <a:endParaRPr lang="sk-SK"/>
        </a:p>
      </dgm:t>
    </dgm:pt>
    <dgm:pt modelId="{AB42D6AF-9D2B-46E9-83DA-2C2A9701B16A}">
      <dgm:prSet/>
      <dgm:spPr/>
      <dgm:t>
        <a:bodyPr/>
        <a:lstStyle/>
        <a:p>
          <a:pPr>
            <a:spcAft>
              <a:spcPts val="0"/>
            </a:spcAft>
          </a:pPr>
          <a:r>
            <a:rPr lang="sk-SK" b="1" dirty="0">
              <a:solidFill>
                <a:schemeClr val="tx1"/>
              </a:solidFill>
            </a:rPr>
            <a:t>Požiadavka </a:t>
          </a:r>
        </a:p>
        <a:p>
          <a:pPr>
            <a:spcAft>
              <a:spcPts val="0"/>
            </a:spcAft>
          </a:pPr>
          <a:r>
            <a:rPr lang="sk-SK" b="1" dirty="0">
              <a:solidFill>
                <a:schemeClr val="tx1"/>
              </a:solidFill>
            </a:rPr>
            <a:t>zamestnávateľov</a:t>
          </a:r>
          <a:br>
            <a:rPr lang="sk-SK" b="1" dirty="0">
              <a:solidFill>
                <a:schemeClr val="tx1"/>
              </a:solidFill>
            </a:rPr>
          </a:br>
          <a:r>
            <a:rPr lang="sk-SK" b="1" dirty="0">
              <a:solidFill>
                <a:schemeClr val="tx1"/>
              </a:solidFill>
            </a:rPr>
            <a:t> a trhu práce</a:t>
          </a:r>
          <a:endParaRPr lang="sk-SK" dirty="0">
            <a:solidFill>
              <a:schemeClr val="tx1"/>
            </a:solidFill>
          </a:endParaRPr>
        </a:p>
      </dgm:t>
    </dgm:pt>
    <dgm:pt modelId="{77122F7F-CD1E-47B4-9CD2-C090E28562B8}" type="parTrans" cxnId="{F93F965D-4AE8-4DCA-8545-998BA6523645}">
      <dgm:prSet/>
      <dgm:spPr/>
      <dgm:t>
        <a:bodyPr/>
        <a:lstStyle/>
        <a:p>
          <a:endParaRPr lang="sk-SK"/>
        </a:p>
      </dgm:t>
    </dgm:pt>
    <dgm:pt modelId="{5FCC2B8A-7621-4F92-AB36-58D2DC367126}" type="sibTrans" cxnId="{F93F965D-4AE8-4DCA-8545-998BA6523645}">
      <dgm:prSet/>
      <dgm:spPr/>
      <dgm:t>
        <a:bodyPr/>
        <a:lstStyle/>
        <a:p>
          <a:endParaRPr lang="sk-SK"/>
        </a:p>
      </dgm:t>
    </dgm:pt>
    <dgm:pt modelId="{4B34D784-AF63-43ED-AE2B-5B971FA56BE0}" type="pres">
      <dgm:prSet presAssocID="{4E914B9F-EA90-4EF8-8971-03B8A62E79DC}" presName="Name0" presStyleCnt="0">
        <dgm:presLayoutVars>
          <dgm:dir/>
          <dgm:resizeHandles val="exact"/>
        </dgm:presLayoutVars>
      </dgm:prSet>
      <dgm:spPr/>
    </dgm:pt>
    <dgm:pt modelId="{4F69C245-2DA4-455D-88FC-5C834D9507EF}" type="pres">
      <dgm:prSet presAssocID="{D9AD1408-DD28-4182-95A2-ACD3FF4190D3}" presName="node" presStyleLbl="node1" presStyleIdx="0" presStyleCnt="4" custRadScaleRad="79108" custRadScaleInc="3668">
        <dgm:presLayoutVars>
          <dgm:bulletEnabled val="1"/>
        </dgm:presLayoutVars>
      </dgm:prSet>
      <dgm:spPr/>
    </dgm:pt>
    <dgm:pt modelId="{A4800893-77BD-4497-81DB-093734D99DEE}" type="pres">
      <dgm:prSet presAssocID="{B58DC3D9-5AD5-4913-86BC-ABC5739B0FA5}" presName="sibTrans" presStyleLbl="sibTrans2D1" presStyleIdx="0" presStyleCnt="4"/>
      <dgm:spPr/>
    </dgm:pt>
    <dgm:pt modelId="{7C2D8DA5-4429-4923-93A1-1DD362311135}" type="pres">
      <dgm:prSet presAssocID="{B58DC3D9-5AD5-4913-86BC-ABC5739B0FA5}" presName="connectorText" presStyleLbl="sibTrans2D1" presStyleIdx="0" presStyleCnt="4"/>
      <dgm:spPr/>
    </dgm:pt>
    <dgm:pt modelId="{3FE5C78D-E9A4-47C0-A0AB-1EE8133576A4}" type="pres">
      <dgm:prSet presAssocID="{3622C657-86F8-4939-B70B-F644D8ABD3E3}" presName="node" presStyleLbl="node1" presStyleIdx="1" presStyleCnt="4" custRadScaleRad="188784" custRadScaleInc="148">
        <dgm:presLayoutVars>
          <dgm:bulletEnabled val="1"/>
        </dgm:presLayoutVars>
      </dgm:prSet>
      <dgm:spPr/>
    </dgm:pt>
    <dgm:pt modelId="{27309A1E-5EC8-4179-8637-45ED4DE812BF}" type="pres">
      <dgm:prSet presAssocID="{FB0F9127-82F1-44DA-955E-19DFFCEA1EB3}" presName="sibTrans" presStyleLbl="sibTrans2D1" presStyleIdx="1" presStyleCnt="4"/>
      <dgm:spPr/>
    </dgm:pt>
    <dgm:pt modelId="{268A34FB-957D-4FD6-B718-A54AFBBF1CBC}" type="pres">
      <dgm:prSet presAssocID="{FB0F9127-82F1-44DA-955E-19DFFCEA1EB3}" presName="connectorText" presStyleLbl="sibTrans2D1" presStyleIdx="1" presStyleCnt="4"/>
      <dgm:spPr/>
    </dgm:pt>
    <dgm:pt modelId="{0E398767-2A6C-4536-AE9F-2A94F2656912}" type="pres">
      <dgm:prSet presAssocID="{AB32D62B-FBA5-43E2-8BFB-6888C2719360}" presName="node" presStyleLbl="node1" presStyleIdx="2" presStyleCnt="4" custRadScaleRad="101976" custRadScaleInc="-2846">
        <dgm:presLayoutVars>
          <dgm:bulletEnabled val="1"/>
        </dgm:presLayoutVars>
      </dgm:prSet>
      <dgm:spPr/>
    </dgm:pt>
    <dgm:pt modelId="{82D57539-6ACF-4071-B0E1-E4D269822686}" type="pres">
      <dgm:prSet presAssocID="{DB9BC975-040F-4E46-871B-2811CA19923C}" presName="sibTrans" presStyleLbl="sibTrans2D1" presStyleIdx="2" presStyleCnt="4"/>
      <dgm:spPr/>
    </dgm:pt>
    <dgm:pt modelId="{5DC30880-CDDE-47CB-979B-7E0162900FD4}" type="pres">
      <dgm:prSet presAssocID="{DB9BC975-040F-4E46-871B-2811CA19923C}" presName="connectorText" presStyleLbl="sibTrans2D1" presStyleIdx="2" presStyleCnt="4"/>
      <dgm:spPr/>
    </dgm:pt>
    <dgm:pt modelId="{B48CD911-AFE7-45A4-B1E2-6C6A283FD137}" type="pres">
      <dgm:prSet presAssocID="{AB42D6AF-9D2B-46E9-83DA-2C2A9701B16A}" presName="node" presStyleLbl="node1" presStyleIdx="3" presStyleCnt="4" custRadScaleRad="173417" custRadScaleInc="2667">
        <dgm:presLayoutVars>
          <dgm:bulletEnabled val="1"/>
        </dgm:presLayoutVars>
      </dgm:prSet>
      <dgm:spPr/>
    </dgm:pt>
    <dgm:pt modelId="{BC4ADA2B-EC6E-4265-8060-E154CDBD5146}" type="pres">
      <dgm:prSet presAssocID="{5FCC2B8A-7621-4F92-AB36-58D2DC367126}" presName="sibTrans" presStyleLbl="sibTrans2D1" presStyleIdx="3" presStyleCnt="4"/>
      <dgm:spPr/>
    </dgm:pt>
    <dgm:pt modelId="{66F02C9A-B190-4A5B-B8A0-233B46DE0C80}" type="pres">
      <dgm:prSet presAssocID="{5FCC2B8A-7621-4F92-AB36-58D2DC367126}" presName="connectorText" presStyleLbl="sibTrans2D1" presStyleIdx="3" presStyleCnt="4"/>
      <dgm:spPr/>
    </dgm:pt>
  </dgm:ptLst>
  <dgm:cxnLst>
    <dgm:cxn modelId="{BE5E9804-723D-49D9-AB11-787515531B2E}" type="presOf" srcId="{DB9BC975-040F-4E46-871B-2811CA19923C}" destId="{82D57539-6ACF-4071-B0E1-E4D269822686}" srcOrd="0" destOrd="0" presId="urn:microsoft.com/office/officeart/2005/8/layout/cycle7"/>
    <dgm:cxn modelId="{7FE7E408-9B22-40BA-9FD9-7FD8A4ECCD00}" type="presOf" srcId="{DB9BC975-040F-4E46-871B-2811CA19923C}" destId="{5DC30880-CDDE-47CB-979B-7E0162900FD4}" srcOrd="1" destOrd="0" presId="urn:microsoft.com/office/officeart/2005/8/layout/cycle7"/>
    <dgm:cxn modelId="{8106AB13-4ED5-42A7-98FC-0077951CCAA5}" type="presOf" srcId="{D9AD1408-DD28-4182-95A2-ACD3FF4190D3}" destId="{4F69C245-2DA4-455D-88FC-5C834D9507EF}" srcOrd="0" destOrd="0" presId="urn:microsoft.com/office/officeart/2005/8/layout/cycle7"/>
    <dgm:cxn modelId="{2E3D4C24-7ED8-4F69-B6D2-A3B2F440B601}" type="presOf" srcId="{B58DC3D9-5AD5-4913-86BC-ABC5739B0FA5}" destId="{7C2D8DA5-4429-4923-93A1-1DD362311135}" srcOrd="1" destOrd="0" presId="urn:microsoft.com/office/officeart/2005/8/layout/cycle7"/>
    <dgm:cxn modelId="{F93F965D-4AE8-4DCA-8545-998BA6523645}" srcId="{4E914B9F-EA90-4EF8-8971-03B8A62E79DC}" destId="{AB42D6AF-9D2B-46E9-83DA-2C2A9701B16A}" srcOrd="3" destOrd="0" parTransId="{77122F7F-CD1E-47B4-9CD2-C090E28562B8}" sibTransId="{5FCC2B8A-7621-4F92-AB36-58D2DC367126}"/>
    <dgm:cxn modelId="{3A7A8769-47E0-4D7E-8FD4-4FCC3BB7A536}" type="presOf" srcId="{4E914B9F-EA90-4EF8-8971-03B8A62E79DC}" destId="{4B34D784-AF63-43ED-AE2B-5B971FA56BE0}" srcOrd="0" destOrd="0" presId="urn:microsoft.com/office/officeart/2005/8/layout/cycle7"/>
    <dgm:cxn modelId="{4503B64A-F9D7-4069-A7D4-E6B34CB661C8}" type="presOf" srcId="{FB0F9127-82F1-44DA-955E-19DFFCEA1EB3}" destId="{27309A1E-5EC8-4179-8637-45ED4DE812BF}" srcOrd="0" destOrd="0" presId="urn:microsoft.com/office/officeart/2005/8/layout/cycle7"/>
    <dgm:cxn modelId="{DEE66A53-64EE-4D9E-BE5E-18B1E37D685C}" type="presOf" srcId="{5FCC2B8A-7621-4F92-AB36-58D2DC367126}" destId="{BC4ADA2B-EC6E-4265-8060-E154CDBD5146}" srcOrd="0" destOrd="0" presId="urn:microsoft.com/office/officeart/2005/8/layout/cycle7"/>
    <dgm:cxn modelId="{94022E75-AD4D-4D02-B796-C53F9A29AAFC}" srcId="{4E914B9F-EA90-4EF8-8971-03B8A62E79DC}" destId="{3622C657-86F8-4939-B70B-F644D8ABD3E3}" srcOrd="1" destOrd="0" parTransId="{AB3A89F2-EA59-4B88-8E40-1DFB18C0F656}" sibTransId="{FB0F9127-82F1-44DA-955E-19DFFCEA1EB3}"/>
    <dgm:cxn modelId="{91067480-55BD-453A-BD8C-F1C41561C58E}" type="presOf" srcId="{AB42D6AF-9D2B-46E9-83DA-2C2A9701B16A}" destId="{B48CD911-AFE7-45A4-B1E2-6C6A283FD137}" srcOrd="0" destOrd="0" presId="urn:microsoft.com/office/officeart/2005/8/layout/cycle7"/>
    <dgm:cxn modelId="{F10CB083-44EF-4AE7-8721-5E8F7A073351}" type="presOf" srcId="{3622C657-86F8-4939-B70B-F644D8ABD3E3}" destId="{3FE5C78D-E9A4-47C0-A0AB-1EE8133576A4}" srcOrd="0" destOrd="0" presId="urn:microsoft.com/office/officeart/2005/8/layout/cycle7"/>
    <dgm:cxn modelId="{5521C79A-4118-4A98-960F-1471983D1C0B}" type="presOf" srcId="{FB0F9127-82F1-44DA-955E-19DFFCEA1EB3}" destId="{268A34FB-957D-4FD6-B718-A54AFBBF1CBC}" srcOrd="1" destOrd="0" presId="urn:microsoft.com/office/officeart/2005/8/layout/cycle7"/>
    <dgm:cxn modelId="{9C150EA3-B021-4999-A913-E9CE6E4F2D7E}" type="presOf" srcId="{AB32D62B-FBA5-43E2-8BFB-6888C2719360}" destId="{0E398767-2A6C-4536-AE9F-2A94F2656912}" srcOrd="0" destOrd="0" presId="urn:microsoft.com/office/officeart/2005/8/layout/cycle7"/>
    <dgm:cxn modelId="{3781A7B6-F73B-424A-BBBE-DCF6E11422D1}" srcId="{4E914B9F-EA90-4EF8-8971-03B8A62E79DC}" destId="{D9AD1408-DD28-4182-95A2-ACD3FF4190D3}" srcOrd="0" destOrd="0" parTransId="{C0D23DFA-DACB-4182-B764-26BEA70894E8}" sibTransId="{B58DC3D9-5AD5-4913-86BC-ABC5739B0FA5}"/>
    <dgm:cxn modelId="{66ACB1C3-0D8C-481C-B491-01362C5FF5FC}" srcId="{4E914B9F-EA90-4EF8-8971-03B8A62E79DC}" destId="{AB32D62B-FBA5-43E2-8BFB-6888C2719360}" srcOrd="2" destOrd="0" parTransId="{7E8B3F93-9074-4753-A23E-1023FA2CEC01}" sibTransId="{DB9BC975-040F-4E46-871B-2811CA19923C}"/>
    <dgm:cxn modelId="{70EB86DB-0903-48FF-8B46-77275B3895A0}" type="presOf" srcId="{5FCC2B8A-7621-4F92-AB36-58D2DC367126}" destId="{66F02C9A-B190-4A5B-B8A0-233B46DE0C80}" srcOrd="1" destOrd="0" presId="urn:microsoft.com/office/officeart/2005/8/layout/cycle7"/>
    <dgm:cxn modelId="{A51423E3-D1AC-4367-A0F6-D503E59065C0}" type="presOf" srcId="{B58DC3D9-5AD5-4913-86BC-ABC5739B0FA5}" destId="{A4800893-77BD-4497-81DB-093734D99DEE}" srcOrd="0" destOrd="0" presId="urn:microsoft.com/office/officeart/2005/8/layout/cycle7"/>
    <dgm:cxn modelId="{05D08915-DD7A-4955-B74F-0433F7C01AA7}" type="presParOf" srcId="{4B34D784-AF63-43ED-AE2B-5B971FA56BE0}" destId="{4F69C245-2DA4-455D-88FC-5C834D9507EF}" srcOrd="0" destOrd="0" presId="urn:microsoft.com/office/officeart/2005/8/layout/cycle7"/>
    <dgm:cxn modelId="{DCA681B3-0526-4864-9907-9E30651857D3}" type="presParOf" srcId="{4B34D784-AF63-43ED-AE2B-5B971FA56BE0}" destId="{A4800893-77BD-4497-81DB-093734D99DEE}" srcOrd="1" destOrd="0" presId="urn:microsoft.com/office/officeart/2005/8/layout/cycle7"/>
    <dgm:cxn modelId="{F71FA301-23CC-4EF1-8146-9F0CA67F2C8A}" type="presParOf" srcId="{A4800893-77BD-4497-81DB-093734D99DEE}" destId="{7C2D8DA5-4429-4923-93A1-1DD362311135}" srcOrd="0" destOrd="0" presId="urn:microsoft.com/office/officeart/2005/8/layout/cycle7"/>
    <dgm:cxn modelId="{C82E03CE-E4ED-4709-A6D3-E68819D8C5F6}" type="presParOf" srcId="{4B34D784-AF63-43ED-AE2B-5B971FA56BE0}" destId="{3FE5C78D-E9A4-47C0-A0AB-1EE8133576A4}" srcOrd="2" destOrd="0" presId="urn:microsoft.com/office/officeart/2005/8/layout/cycle7"/>
    <dgm:cxn modelId="{84C08553-D985-461D-8C21-BCE61E488FC6}" type="presParOf" srcId="{4B34D784-AF63-43ED-AE2B-5B971FA56BE0}" destId="{27309A1E-5EC8-4179-8637-45ED4DE812BF}" srcOrd="3" destOrd="0" presId="urn:microsoft.com/office/officeart/2005/8/layout/cycle7"/>
    <dgm:cxn modelId="{A54909F8-93B8-42C6-81D2-5EDCAC9BC6C1}" type="presParOf" srcId="{27309A1E-5EC8-4179-8637-45ED4DE812BF}" destId="{268A34FB-957D-4FD6-B718-A54AFBBF1CBC}" srcOrd="0" destOrd="0" presId="urn:microsoft.com/office/officeart/2005/8/layout/cycle7"/>
    <dgm:cxn modelId="{BF5EBF56-E2F2-40E1-9758-424768FD1094}" type="presParOf" srcId="{4B34D784-AF63-43ED-AE2B-5B971FA56BE0}" destId="{0E398767-2A6C-4536-AE9F-2A94F2656912}" srcOrd="4" destOrd="0" presId="urn:microsoft.com/office/officeart/2005/8/layout/cycle7"/>
    <dgm:cxn modelId="{5D69544F-BD67-48A5-A267-A75AE3D5B0CF}" type="presParOf" srcId="{4B34D784-AF63-43ED-AE2B-5B971FA56BE0}" destId="{82D57539-6ACF-4071-B0E1-E4D269822686}" srcOrd="5" destOrd="0" presId="urn:microsoft.com/office/officeart/2005/8/layout/cycle7"/>
    <dgm:cxn modelId="{361768F5-3967-445E-863B-B1C165C27E3B}" type="presParOf" srcId="{82D57539-6ACF-4071-B0E1-E4D269822686}" destId="{5DC30880-CDDE-47CB-979B-7E0162900FD4}" srcOrd="0" destOrd="0" presId="urn:microsoft.com/office/officeart/2005/8/layout/cycle7"/>
    <dgm:cxn modelId="{D5627897-2158-409E-9CC5-0446EB7598CC}" type="presParOf" srcId="{4B34D784-AF63-43ED-AE2B-5B971FA56BE0}" destId="{B48CD911-AFE7-45A4-B1E2-6C6A283FD137}" srcOrd="6" destOrd="0" presId="urn:microsoft.com/office/officeart/2005/8/layout/cycle7"/>
    <dgm:cxn modelId="{47501FEB-77CE-45A9-BFD9-754041D78FD2}" type="presParOf" srcId="{4B34D784-AF63-43ED-AE2B-5B971FA56BE0}" destId="{BC4ADA2B-EC6E-4265-8060-E154CDBD5146}" srcOrd="7" destOrd="0" presId="urn:microsoft.com/office/officeart/2005/8/layout/cycle7"/>
    <dgm:cxn modelId="{033E0C4A-006E-4776-A801-E8DC7506198E}" type="presParOf" srcId="{BC4ADA2B-EC6E-4265-8060-E154CDBD5146}" destId="{66F02C9A-B190-4A5B-B8A0-233B46DE0C8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9C245-2DA4-455D-88FC-5C834D9507EF}">
      <dsp:nvSpPr>
        <dsp:cNvPr id="0" name=""/>
        <dsp:cNvSpPr/>
      </dsp:nvSpPr>
      <dsp:spPr>
        <a:xfrm>
          <a:off x="4376029" y="441434"/>
          <a:ext cx="2193149" cy="1096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b="1" kern="1200" dirty="0">
              <a:solidFill>
                <a:schemeClr val="tx1"/>
              </a:solidFill>
            </a:rPr>
            <a:t>Stavovské a profesijné organizácie</a:t>
          </a:r>
        </a:p>
      </dsp:txBody>
      <dsp:txXfrm>
        <a:off x="4408147" y="473552"/>
        <a:ext cx="2128913" cy="1032338"/>
      </dsp:txXfrm>
    </dsp:sp>
    <dsp:sp modelId="{A4800893-77BD-4497-81DB-093734D99DEE}">
      <dsp:nvSpPr>
        <dsp:cNvPr id="0" name=""/>
        <dsp:cNvSpPr/>
      </dsp:nvSpPr>
      <dsp:spPr>
        <a:xfrm rot="1381996">
          <a:off x="6780905" y="1633025"/>
          <a:ext cx="1312287" cy="38380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500" kern="1200"/>
        </a:p>
      </dsp:txBody>
      <dsp:txXfrm>
        <a:off x="6896045" y="1709785"/>
        <a:ext cx="1082007" cy="230281"/>
      </dsp:txXfrm>
    </dsp:sp>
    <dsp:sp modelId="{3FE5C78D-E9A4-47C0-A0AB-1EE8133576A4}">
      <dsp:nvSpPr>
        <dsp:cNvPr id="0" name=""/>
        <dsp:cNvSpPr/>
      </dsp:nvSpPr>
      <dsp:spPr>
        <a:xfrm>
          <a:off x="8304919" y="2111842"/>
          <a:ext cx="2193149" cy="1096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b="1" kern="1200">
              <a:solidFill>
                <a:schemeClr val="tx1"/>
              </a:solidFill>
            </a:rPr>
            <a:t>Školy </a:t>
          </a:r>
          <a:endParaRPr lang="sk-SK" sz="1900" b="1" kern="1200" dirty="0">
            <a:solidFill>
              <a:schemeClr val="tx1"/>
            </a:solidFill>
          </a:endParaRPr>
        </a:p>
      </dsp:txBody>
      <dsp:txXfrm>
        <a:off x="8337037" y="2143960"/>
        <a:ext cx="2128913" cy="1032338"/>
      </dsp:txXfrm>
    </dsp:sp>
    <dsp:sp modelId="{27309A1E-5EC8-4179-8637-45ED4DE812BF}">
      <dsp:nvSpPr>
        <dsp:cNvPr id="0" name=""/>
        <dsp:cNvSpPr/>
      </dsp:nvSpPr>
      <dsp:spPr>
        <a:xfrm rot="9110753">
          <a:off x="6780911" y="3519528"/>
          <a:ext cx="1312287" cy="38380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500" kern="1200"/>
        </a:p>
      </dsp:txBody>
      <dsp:txXfrm rot="10800000">
        <a:off x="6896051" y="3596288"/>
        <a:ext cx="1082007" cy="230281"/>
      </dsp:txXfrm>
    </dsp:sp>
    <dsp:sp modelId="{0E398767-2A6C-4536-AE9F-2A94F2656912}">
      <dsp:nvSpPr>
        <dsp:cNvPr id="0" name=""/>
        <dsp:cNvSpPr/>
      </dsp:nvSpPr>
      <dsp:spPr>
        <a:xfrm>
          <a:off x="4376040" y="4214440"/>
          <a:ext cx="2193149" cy="1096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b="1" kern="1200" dirty="0">
              <a:solidFill>
                <a:schemeClr val="tx1"/>
              </a:solidFill>
            </a:rPr>
            <a:t>Garant (ŠIOV)</a:t>
          </a:r>
        </a:p>
      </dsp:txBody>
      <dsp:txXfrm>
        <a:off x="4408158" y="4246558"/>
        <a:ext cx="2128913" cy="1032338"/>
      </dsp:txXfrm>
    </dsp:sp>
    <dsp:sp modelId="{82D57539-6ACF-4071-B0E1-E4D269822686}">
      <dsp:nvSpPr>
        <dsp:cNvPr id="0" name=""/>
        <dsp:cNvSpPr/>
      </dsp:nvSpPr>
      <dsp:spPr>
        <a:xfrm rot="12632785">
          <a:off x="2966277" y="3478958"/>
          <a:ext cx="1312287" cy="38380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500" kern="1200"/>
        </a:p>
      </dsp:txBody>
      <dsp:txXfrm rot="10800000">
        <a:off x="3081417" y="3555718"/>
        <a:ext cx="1082007" cy="230281"/>
      </dsp:txXfrm>
    </dsp:sp>
    <dsp:sp modelId="{B48CD911-AFE7-45A4-B1E2-6C6A283FD137}">
      <dsp:nvSpPr>
        <dsp:cNvPr id="0" name=""/>
        <dsp:cNvSpPr/>
      </dsp:nvSpPr>
      <dsp:spPr>
        <a:xfrm>
          <a:off x="675652" y="2030704"/>
          <a:ext cx="2193149" cy="1096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k-SK" sz="1900" b="1" kern="1200" dirty="0">
              <a:solidFill>
                <a:schemeClr val="tx1"/>
              </a:solidFill>
            </a:rPr>
            <a:t>Požiadavka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k-SK" sz="1900" b="1" kern="1200" dirty="0">
              <a:solidFill>
                <a:schemeClr val="tx1"/>
              </a:solidFill>
            </a:rPr>
            <a:t>zamestnávateľov</a:t>
          </a:r>
          <a:br>
            <a:rPr lang="sk-SK" sz="1900" b="1" kern="1200" dirty="0">
              <a:solidFill>
                <a:schemeClr val="tx1"/>
              </a:solidFill>
            </a:rPr>
          </a:br>
          <a:r>
            <a:rPr lang="sk-SK" sz="1900" b="1" kern="1200" dirty="0">
              <a:solidFill>
                <a:schemeClr val="tx1"/>
              </a:solidFill>
            </a:rPr>
            <a:t> a trhu práce</a:t>
          </a:r>
          <a:endParaRPr lang="sk-SK" sz="1900" kern="1200" dirty="0">
            <a:solidFill>
              <a:schemeClr val="tx1"/>
            </a:solidFill>
          </a:endParaRPr>
        </a:p>
      </dsp:txBody>
      <dsp:txXfrm>
        <a:off x="707770" y="2062822"/>
        <a:ext cx="2128913" cy="1032338"/>
      </dsp:txXfrm>
    </dsp:sp>
    <dsp:sp modelId="{BC4ADA2B-EC6E-4265-8060-E154CDBD5146}">
      <dsp:nvSpPr>
        <dsp:cNvPr id="0" name=""/>
        <dsp:cNvSpPr/>
      </dsp:nvSpPr>
      <dsp:spPr>
        <a:xfrm rot="20205422">
          <a:off x="2966271" y="1592456"/>
          <a:ext cx="1312287" cy="38380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500" kern="1200"/>
        </a:p>
      </dsp:txBody>
      <dsp:txXfrm>
        <a:off x="3081411" y="1669216"/>
        <a:ext cx="1082007" cy="230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7AC6DE12-DC6F-4058-82F8-53ED95E61DE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1980952" cy="6066667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73759-5AAE-46BB-85AC-38762708764F}" type="datetimeFigureOut">
              <a:rPr lang="sk-SK" smtClean="0"/>
              <a:t>27.6.2021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805CA-D978-47C2-9359-05481857A5D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294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C047A-8F91-417A-90FE-1201DD5C1121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2990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smtClean="0"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81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105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163745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8440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274442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1187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smtClean="0"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514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B1BF-4039-460D-A637-65428CBD720E}" type="datetimeFigureOut">
              <a:rPr lang="en-US" smtClean="0"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757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26577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smtClean="0"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60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smtClean="0"/>
              <a:t>6/27/2021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06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smtClean="0"/>
              <a:t>6/27/2021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3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smtClean="0"/>
              <a:t>6/27/2021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002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smtClean="0"/>
              <a:t>6/27/2021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67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smtClean="0"/>
              <a:t>6/27/2021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540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smtClean="0"/>
              <a:t>6/27/2021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4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smtClean="0"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95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sk-SK" b="1" dirty="0"/>
            </a:br>
            <a:r>
              <a:rPr lang="sk-SK" b="1" dirty="0"/>
              <a:t>28 Technická a aplikovaná chémia – nové odbory vzdelávania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k-SK" b="1" dirty="0"/>
              <a:t>Trenčín 28.06.2021</a:t>
            </a:r>
          </a:p>
          <a:p>
            <a:pPr algn="ctr"/>
            <a:r>
              <a:rPr lang="sk-SK" b="1" dirty="0"/>
              <a:t>viera.zatkovicova@siov.sk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4" y="6001676"/>
            <a:ext cx="2045225" cy="701873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75744395-4EEC-404D-8710-0D1407ECB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308" y="300564"/>
            <a:ext cx="6601335" cy="1098602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1FE066CA-A7E2-4E5D-B2D6-E1A1BDF56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769" y="6001676"/>
            <a:ext cx="2206294" cy="85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23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Učebný odbor 2864 H operátor spracovania plastov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>
                <a:solidFill>
                  <a:schemeClr val="tx1"/>
                </a:solidFill>
              </a:rPr>
              <a:t>Operátor liniek a strojov</a:t>
            </a:r>
            <a:r>
              <a:rPr lang="sk-SK" dirty="0">
                <a:solidFill>
                  <a:schemeClr val="tx1"/>
                </a:solidFill>
              </a:rPr>
              <a:t> na zabezpečenie dokončovacích operácií </a:t>
            </a:r>
          </a:p>
          <a:p>
            <a:r>
              <a:rPr lang="sk-SK" b="1" dirty="0">
                <a:solidFill>
                  <a:schemeClr val="tx1"/>
                </a:solidFill>
              </a:rPr>
              <a:t>Operátor ekologických zariadení</a:t>
            </a:r>
            <a:endParaRPr lang="sk-SK" dirty="0">
              <a:solidFill>
                <a:schemeClr val="tx1"/>
              </a:solidFill>
            </a:endParaRPr>
          </a:p>
          <a:p>
            <a:pPr lvl="0"/>
            <a:r>
              <a:rPr lang="sk-SK" dirty="0">
                <a:solidFill>
                  <a:schemeClr val="tx1"/>
                </a:solidFill>
              </a:rPr>
              <a:t>pracovník obsluhy recyklačných liniek 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pracovník obsluhy separačných liniek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pracovník zariadení ekologických prevádzok a technologických zariadení pre likvidáciu odpadu</a:t>
            </a:r>
          </a:p>
          <a:p>
            <a:r>
              <a:rPr lang="sk-SK" b="1" dirty="0">
                <a:solidFill>
                  <a:schemeClr val="tx1"/>
                </a:solidFill>
              </a:rPr>
              <a:t>Kvalitár vo výrobe</a:t>
            </a:r>
            <a:r>
              <a:rPr lang="sk-SK" dirty="0">
                <a:solidFill>
                  <a:schemeClr val="tx1"/>
                </a:solidFill>
              </a:rPr>
              <a:t> (vizuálna aj prostredníctvom technológií)</a:t>
            </a:r>
          </a:p>
        </p:txBody>
      </p:sp>
    </p:spTree>
    <p:extLst>
      <p:ext uri="{BB962C8B-B14F-4D97-AF65-F5344CB8AC3E}">
        <p14:creationId xmlns:p14="http://schemas.microsoft.com/office/powerpoint/2010/main" val="1440402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Odborné vedomosti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sk-SK" dirty="0">
                <a:solidFill>
                  <a:schemeClr val="tx1"/>
                </a:solidFill>
              </a:rPr>
              <a:t>definovať zásady správnej výrobnej praxe, 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vymenovať základné typy plastov a ich označenie ( PC, PP, PVC, PET, HDPE, LDPE, PU a ďalšie),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opísať základné  vlastnosti plastových materiálov, 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vysvetliť všeobecné zásady a postupy starostlivosti o stroje, zariadenia a investičné celky (údržba),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opísať technológiu výroby plastových materiálov a výrobkov z nich,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vysvetliť základné technológie spracovania plastov,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vymenovať technologické parametre pri spracúvaní polymérov, zmesí, disperzií, pást a roztokov, 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opísať časti a druhy strojov a zariadení pre spracovanie plastov (mechanické a elektrické časti strojov),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vymenovať strojné zariadenia v rámci technológií vstrekovania, vyfukovania, vytláčania a </a:t>
            </a:r>
            <a:r>
              <a:rPr lang="sk-SK" dirty="0" err="1">
                <a:solidFill>
                  <a:schemeClr val="tx1"/>
                </a:solidFill>
              </a:rPr>
              <a:t>vákuovania</a:t>
            </a:r>
            <a:r>
              <a:rPr lang="sk-SK" dirty="0">
                <a:solidFill>
                  <a:schemeClr val="tx1"/>
                </a:solidFill>
              </a:rPr>
              <a:t> plastov, </a:t>
            </a:r>
          </a:p>
        </p:txBody>
      </p:sp>
    </p:spTree>
    <p:extLst>
      <p:ext uri="{BB962C8B-B14F-4D97-AF65-F5344CB8AC3E}">
        <p14:creationId xmlns:p14="http://schemas.microsoft.com/office/powerpoint/2010/main" val="413349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Odborné vedomosti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sk-SK" dirty="0">
                <a:solidFill>
                  <a:schemeClr val="tx1"/>
                </a:solidFill>
              </a:rPr>
              <a:t>vymenovať základnú automatizačnú, meraciu a regulačnú techniku,  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definovať základné charakteristiky obslužných robotov a manipulátorov, 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opísať prístroje, zariadenia a aparatúry v laboratóriách slúžiacich pre plastikársku výrobu,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opísať formy, manipuláciu a údržbu formy, 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opísať základné chyby produktu vznikajúceho pri výrobe plastov, 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opísať zásady priemyselnej ekológie,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vysvetliť základné pojmy z oblasti recyklácie,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opísať zariadenia ekologických prevádzok a technologické zariadenia na likvidáciu odpadu,</a:t>
            </a:r>
          </a:p>
          <a:p>
            <a:r>
              <a:rPr lang="sk-SK" dirty="0">
                <a:solidFill>
                  <a:schemeClr val="tx1"/>
                </a:solidFill>
              </a:rPr>
              <a:t>vymenovať zásady bezpečnosti a ochrany zdravia pri práci v príslušnej prevádzke.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89611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Odborné zručnosti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sk-SK" dirty="0">
                <a:solidFill>
                  <a:schemeClr val="tx1"/>
                </a:solidFill>
              </a:rPr>
              <a:t>aplikovať teoretické poznatky v praktickej činnosti,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dodržiavať zásady správnej výrobnej praxe,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určiť plasty podľa ich označenia,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vykonávať  činnosti pri manipulácii a príprave plastikárskych surovín, zmesí a materiálov,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obsluhovať príslušné stroje a zariadenia pri spracúvaní plastov a súvisiacej výrobe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plastov,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monitorovať prácu obslužných robotov a manipulátorov,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obsluhovať linky a stroje na zabezpečenie ďalších dokončovacích operácií,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kontrolovať kvalitu vyrobenej produkcie (polotovary a výrobky) prostredníctvom technológií alebo vizuálne a zabezpečiť ich výslednú kvalitu,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obsluhovať zariadenia pri manipulácii s formou,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obsluhovať vysokozdvižný vozík, viazať bremená a obsluhovať žeriavy,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18695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Odborné zručnosti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k-SK" dirty="0"/>
              <a:t>porovnať a vyhodnotiť situáciu pri obsluhe strojov a zariadení (porovnávať plánovaný a skutkový stav),</a:t>
            </a:r>
          </a:p>
          <a:p>
            <a:pPr lvl="0"/>
            <a:r>
              <a:rPr lang="sk-SK" dirty="0"/>
              <a:t>obsluhovať separačné linky a recyklačné linky,</a:t>
            </a:r>
          </a:p>
          <a:p>
            <a:pPr lvl="0"/>
            <a:r>
              <a:rPr lang="sk-SK" dirty="0"/>
              <a:t>obsluhovať zariadenia ekologických prevádzok a technologické zariadenia na likvidáciu odpadu,</a:t>
            </a:r>
          </a:p>
          <a:p>
            <a:pPr lvl="0"/>
            <a:r>
              <a:rPr lang="sk-SK" dirty="0"/>
              <a:t>triediť nekvalitné kusy výrobkov podľa využitého materiálu,</a:t>
            </a:r>
          </a:p>
          <a:p>
            <a:pPr lvl="0"/>
            <a:r>
              <a:rPr lang="sk-SK" dirty="0"/>
              <a:t>vykonávať  kompletizáciu a konečnú úpravu polovýrobkov a výrobkov,</a:t>
            </a:r>
          </a:p>
          <a:p>
            <a:pPr lvl="0"/>
            <a:r>
              <a:rPr lang="sk-SK" dirty="0"/>
              <a:t>uskutočniť sanitáciu a základnú údržbu strojov a zariadení,</a:t>
            </a:r>
          </a:p>
          <a:p>
            <a:pPr lvl="0"/>
            <a:r>
              <a:rPr lang="sk-SK" dirty="0"/>
              <a:t>dodržiavať zásady bezpečnosti a ochrany zdravia pri práci v príslušnej plastikárskej prevádzke.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78399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256707"/>
              </p:ext>
            </p:extLst>
          </p:nvPr>
        </p:nvGraphicFramePr>
        <p:xfrm>
          <a:off x="452762" y="1376039"/>
          <a:ext cx="8911688" cy="3098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10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0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03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26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b="1" dirty="0">
                          <a:effectLst/>
                        </a:rPr>
                        <a:t>Odborné predmety </a:t>
                      </a:r>
                      <a:endParaRPr lang="sk-SK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b="1" dirty="0">
                          <a:effectLst/>
                        </a:rPr>
                        <a:t>9</a:t>
                      </a:r>
                      <a:endParaRPr lang="sk-SK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b="1" dirty="0">
                          <a:effectLst/>
                        </a:rPr>
                        <a:t>13</a:t>
                      </a:r>
                      <a:endParaRPr lang="sk-SK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b="1" dirty="0">
                          <a:effectLst/>
                        </a:rPr>
                        <a:t>11,5</a:t>
                      </a:r>
                      <a:endParaRPr lang="sk-SK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b="1" dirty="0">
                          <a:effectLst/>
                        </a:rPr>
                        <a:t>32,5</a:t>
                      </a:r>
                      <a:endParaRPr lang="sk-SK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6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aplikovaná chémia d), h)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2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2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1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5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6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technológia 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2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3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3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8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6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základy technického kreslenia g)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1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-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-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1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6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stroje a zariadenia g)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1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2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2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5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6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materiály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2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2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1,5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5,5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6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automatizácia g)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-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2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2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4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463564"/>
              </p:ext>
            </p:extLst>
          </p:nvPr>
        </p:nvGraphicFramePr>
        <p:xfrm>
          <a:off x="452762" y="4678532"/>
          <a:ext cx="8911689" cy="1555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3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5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9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základy elektrotechniky g)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1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1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1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3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ekonomika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- 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-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1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1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b="1" dirty="0">
                          <a:effectLst/>
                        </a:rPr>
                        <a:t>PRAKTICKÉ VYUČOVANIE</a:t>
                      </a:r>
                      <a:endParaRPr lang="sk-SK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b="1" dirty="0">
                          <a:effectLst/>
                        </a:rPr>
                        <a:t>15</a:t>
                      </a:r>
                      <a:endParaRPr lang="sk-SK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b="1" dirty="0">
                          <a:effectLst/>
                        </a:rPr>
                        <a:t>17,5</a:t>
                      </a:r>
                      <a:endParaRPr lang="sk-SK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b="1" dirty="0">
                          <a:effectLst/>
                        </a:rPr>
                        <a:t>17,5</a:t>
                      </a:r>
                      <a:endParaRPr lang="sk-SK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b="1" dirty="0">
                          <a:effectLst/>
                        </a:rPr>
                        <a:t>50</a:t>
                      </a:r>
                      <a:endParaRPr lang="sk-SK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Odborný výcvik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15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17,5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17,5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50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459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300" b="1" i="0" u="none" strike="noStrike" cap="none" normalizeH="0" baseline="0">
              <a:ln>
                <a:noFill/>
              </a:ln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892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Študijný odbor 2868 K technik spracovania plastov</a:t>
            </a:r>
            <a:br>
              <a:rPr lang="sk-SK" b="1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>
                <a:solidFill>
                  <a:schemeClr val="tx1"/>
                </a:solidFill>
              </a:rPr>
              <a:t>Absolvent študijného odboru sa uplatní ako:</a:t>
            </a:r>
          </a:p>
          <a:p>
            <a:pPr lvl="0" eaLnBrk="0" fontAlgn="base" hangingPunct="0"/>
            <a:r>
              <a:rPr lang="sk-SK" dirty="0">
                <a:solidFill>
                  <a:schemeClr val="tx1"/>
                </a:solidFill>
              </a:rPr>
              <a:t>Samostatný nastavovač/zoraďovač strojov pre spracovanie polymérov </a:t>
            </a:r>
          </a:p>
          <a:p>
            <a:pPr lvl="0" eaLnBrk="0" fontAlgn="base" hangingPunct="0"/>
            <a:r>
              <a:rPr lang="sk-SK" dirty="0">
                <a:solidFill>
                  <a:schemeClr val="tx1"/>
                </a:solidFill>
              </a:rPr>
              <a:t>Nastavovač robotov a obslužných zariadení v plastikárskom priemysle</a:t>
            </a:r>
          </a:p>
          <a:p>
            <a:pPr lvl="0" eaLnBrk="0" fontAlgn="base" hangingPunct="0"/>
            <a:r>
              <a:rPr lang="sk-SK" dirty="0">
                <a:solidFill>
                  <a:schemeClr val="tx1"/>
                </a:solidFill>
              </a:rPr>
              <a:t>Nastavovač povrchovej úpravy polymérnych materiálov</a:t>
            </a:r>
          </a:p>
          <a:p>
            <a:pPr lvl="0" eaLnBrk="0" fontAlgn="base" hangingPunct="0"/>
            <a:r>
              <a:rPr lang="sk-SK" dirty="0">
                <a:solidFill>
                  <a:schemeClr val="tx1"/>
                </a:solidFill>
              </a:rPr>
              <a:t>Nastavovač zariadenia spájania plastov </a:t>
            </a:r>
          </a:p>
          <a:p>
            <a:pPr lvl="0" eaLnBrk="0" fontAlgn="base" hangingPunct="0"/>
            <a:r>
              <a:rPr lang="sk-SK" dirty="0">
                <a:solidFill>
                  <a:schemeClr val="tx1"/>
                </a:solidFill>
              </a:rPr>
              <a:t>Junior technológ spracovania plastov</a:t>
            </a:r>
          </a:p>
          <a:p>
            <a:pPr lvl="0" eaLnBrk="0" fontAlgn="base" hangingPunct="0"/>
            <a:r>
              <a:rPr lang="sk-SK" dirty="0">
                <a:solidFill>
                  <a:schemeClr val="tx1"/>
                </a:solidFill>
              </a:rPr>
              <a:t>Technik plastikárskej výroby (technická prípravy výroby)</a:t>
            </a:r>
          </a:p>
          <a:p>
            <a:pPr lvl="0" eaLnBrk="0" fontAlgn="base" hangingPunct="0"/>
            <a:r>
              <a:rPr lang="sk-SK" dirty="0">
                <a:solidFill>
                  <a:schemeClr val="tx1"/>
                </a:solidFill>
              </a:rPr>
              <a:t>Nastavovač -údržbár strojov a zariadení v plastikárskom priemysle</a:t>
            </a:r>
          </a:p>
          <a:p>
            <a:pPr lvl="0" eaLnBrk="0" fontAlgn="base" hangingPunct="0"/>
            <a:r>
              <a:rPr lang="sk-SK" dirty="0">
                <a:solidFill>
                  <a:schemeClr val="tx1"/>
                </a:solidFill>
              </a:rPr>
              <a:t>Odborný pracovník pre údržbu a konštrukciu foriem pre plastikársku výrobu</a:t>
            </a:r>
          </a:p>
          <a:p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75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Študijný odbor 2868 K technik spracovania plastov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0" fontAlgn="base" hangingPunct="0"/>
            <a:r>
              <a:rPr lang="sk-SK" dirty="0" err="1">
                <a:solidFill>
                  <a:schemeClr val="tx1"/>
                </a:solidFill>
              </a:rPr>
              <a:t>Tímlíder</a:t>
            </a:r>
            <a:r>
              <a:rPr lang="sk-SK" dirty="0">
                <a:solidFill>
                  <a:schemeClr val="tx1"/>
                </a:solidFill>
              </a:rPr>
              <a:t>, majster– nižšia riadiaca úroveň v rámci plastikárskeho priemyslu</a:t>
            </a:r>
          </a:p>
          <a:p>
            <a:pPr lvl="0" eaLnBrk="0" fontAlgn="base" hangingPunct="0"/>
            <a:r>
              <a:rPr lang="sk-SK" dirty="0">
                <a:solidFill>
                  <a:schemeClr val="tx1"/>
                </a:solidFill>
              </a:rPr>
              <a:t>Technik kvality v plastikárskych firmách</a:t>
            </a:r>
          </a:p>
          <a:p>
            <a:pPr lvl="0" eaLnBrk="0" fontAlgn="base" hangingPunct="0"/>
            <a:r>
              <a:rPr lang="sk-SK" dirty="0">
                <a:solidFill>
                  <a:schemeClr val="tx1"/>
                </a:solidFill>
              </a:rPr>
              <a:t>Obchodný a servisný pracovník v spoločnostiach pre plastikársky priemysel</a:t>
            </a:r>
          </a:p>
          <a:p>
            <a:pPr lvl="0" eaLnBrk="0" fontAlgn="base" hangingPunct="0"/>
            <a:r>
              <a:rPr lang="sk-SK" dirty="0">
                <a:solidFill>
                  <a:schemeClr val="tx1"/>
                </a:solidFill>
              </a:rPr>
              <a:t>Odborný pracovník vo firmách zameraných na recykláciu plastov</a:t>
            </a:r>
          </a:p>
          <a:p>
            <a:pPr lvl="0" eaLnBrk="0" fontAlgn="base" hangingPunct="0"/>
            <a:r>
              <a:rPr lang="sk-SK" dirty="0">
                <a:solidFill>
                  <a:schemeClr val="tx1"/>
                </a:solidFill>
              </a:rPr>
              <a:t>Odborný pracovník skúšobného laboratória</a:t>
            </a:r>
          </a:p>
          <a:p>
            <a:pPr lvl="0" eaLnBrk="0" fontAlgn="base" hangingPunct="0"/>
            <a:r>
              <a:rPr lang="sk-SK" dirty="0">
                <a:solidFill>
                  <a:schemeClr val="tx1"/>
                </a:solidFill>
              </a:rPr>
              <a:t>Odborný pracovník pre výrobu materiálov pre odvetvie spracovania plastov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94390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Odborné vedomosti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sk-SK" dirty="0">
                <a:solidFill>
                  <a:schemeClr val="tx1"/>
                </a:solidFill>
              </a:rPr>
              <a:t>definovať základy </a:t>
            </a:r>
            <a:r>
              <a:rPr lang="sk-SK" dirty="0" err="1">
                <a:solidFill>
                  <a:schemeClr val="tx1"/>
                </a:solidFill>
              </a:rPr>
              <a:t>reológie</a:t>
            </a:r>
            <a:r>
              <a:rPr lang="sk-SK" dirty="0">
                <a:solidFill>
                  <a:schemeClr val="tx1"/>
                </a:solidFill>
              </a:rPr>
              <a:t>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opísať polymérne materiály a ich materiálové listy, 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vysvetliť označovanie plastových materiálov (PC, PMMA, ABS...) a mať prehlaď o  materiáloch,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definovať chemické a fyzikálne vlastnosti materiálov,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vysvetliť základné testovania polymérnych materiálov – Index toku taveniny, teplota mäknutia </a:t>
            </a:r>
            <a:r>
              <a:rPr lang="sk-SK" dirty="0" err="1">
                <a:solidFill>
                  <a:schemeClr val="tx1"/>
                </a:solidFill>
              </a:rPr>
              <a:t>Vicat</a:t>
            </a:r>
            <a:r>
              <a:rPr lang="sk-SK" dirty="0">
                <a:solidFill>
                  <a:schemeClr val="tx1"/>
                </a:solidFill>
              </a:rPr>
              <a:t>, vlhkosť </a:t>
            </a:r>
            <a:r>
              <a:rPr lang="sk-SK" dirty="0" err="1">
                <a:solidFill>
                  <a:schemeClr val="tx1"/>
                </a:solidFill>
              </a:rPr>
              <a:t>granulátu</a:t>
            </a:r>
            <a:r>
              <a:rPr lang="sk-SK" dirty="0">
                <a:solidFill>
                  <a:schemeClr val="tx1"/>
                </a:solidFill>
              </a:rPr>
              <a:t> a iné,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definovať polymerizačné reakcie a zásady prípravy </a:t>
            </a:r>
            <a:r>
              <a:rPr lang="sk-SK" dirty="0" err="1">
                <a:solidFill>
                  <a:schemeClr val="tx1"/>
                </a:solidFill>
              </a:rPr>
              <a:t>kompozitov</a:t>
            </a:r>
            <a:r>
              <a:rPr lang="sk-SK" dirty="0">
                <a:solidFill>
                  <a:schemeClr val="tx1"/>
                </a:solidFill>
              </a:rPr>
              <a:t>, 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vysvetliť podmienky spracovania plastov a možnosti ich recyklácie,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analyzovať vplyv </a:t>
            </a:r>
            <a:r>
              <a:rPr lang="sk-SK" dirty="0" err="1">
                <a:solidFill>
                  <a:schemeClr val="tx1"/>
                </a:solidFill>
              </a:rPr>
              <a:t>recyklátu</a:t>
            </a:r>
            <a:r>
              <a:rPr lang="sk-SK" dirty="0">
                <a:solidFill>
                  <a:schemeClr val="tx1"/>
                </a:solidFill>
              </a:rPr>
              <a:t> vo výrobe,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definovať odvetvia s efektívnym využitím recyklovateľných materiálov,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špecifikovať výrobu a úpravu materiálov, 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vysvetliť metódy skúšania a hodnotenia vlastností materiálov,</a:t>
            </a:r>
          </a:p>
          <a:p>
            <a:pPr lvl="0"/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31580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Odborné vedomosti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sk-SK" dirty="0">
                <a:solidFill>
                  <a:schemeClr val="tx1"/>
                </a:solidFill>
              </a:rPr>
              <a:t>klasifikovať chyby spracovávaných materiálov a produktov,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klasifikovať základné technológie spracovania plastov,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vysvetliť princípy recyklačného procesu,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objasniť technologické procesy v jednotlivých zariadeniach,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definovať technickú dokumentáciu, 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opísať konštrukčné parametre plastikárskych výrobkov,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rozlíšiť stroje, zariadenia a linky používané vo výrobe,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vysvetliť princípy fungovania príslušných prístrojov, strojov, zariadení,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opísať preventívnu základnú údržbu zariadení a strojov a automatizovaných systémov riadenia, 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opísať systémy riadenia kvality príslušných výrob,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1247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sk-SK" sz="2800" dirty="0">
                <a:solidFill>
                  <a:schemeClr val="tx1"/>
                </a:solidFill>
              </a:rPr>
              <a:t>Požiadavky a trendy trhu práce s výhľadom</a:t>
            </a:r>
            <a:br>
              <a:rPr lang="sk-SK" sz="2800" dirty="0">
                <a:solidFill>
                  <a:schemeClr val="tx1"/>
                </a:solidFill>
              </a:rPr>
            </a:br>
            <a:r>
              <a:rPr lang="sk-SK" sz="2800" dirty="0">
                <a:solidFill>
                  <a:schemeClr val="tx1"/>
                </a:solidFill>
              </a:rPr>
              <a:t>s výhľadom do roku 2024</a:t>
            </a:r>
            <a:br>
              <a:rPr lang="sk-SK" sz="2800" dirty="0">
                <a:solidFill>
                  <a:schemeClr val="tx1"/>
                </a:solidFill>
              </a:rPr>
            </a:br>
            <a:r>
              <a:rPr lang="sk-SK" sz="2800" dirty="0">
                <a:solidFill>
                  <a:schemeClr val="tx1"/>
                </a:solidFill>
              </a:rPr>
              <a:t>trhu práce </a:t>
            </a:r>
          </a:p>
          <a:p>
            <a:pPr lvl="0"/>
            <a:r>
              <a:rPr lang="sk-SK" sz="2800" dirty="0">
                <a:solidFill>
                  <a:schemeClr val="tx1"/>
                </a:solidFill>
              </a:rPr>
              <a:t>Tvorba nových odborov vzdelávania</a:t>
            </a:r>
          </a:p>
          <a:p>
            <a:pPr lvl="0"/>
            <a:r>
              <a:rPr lang="sk-SK" sz="2800" dirty="0">
                <a:solidFill>
                  <a:schemeClr val="tx1"/>
                </a:solidFill>
              </a:rPr>
              <a:t>Nové odbory vzdelávania operátor spracovania plastov, technik spracovania plastov, špecialista spracovania plastov</a:t>
            </a:r>
          </a:p>
          <a:p>
            <a:pPr lvl="0"/>
            <a:r>
              <a:rPr lang="sk-SK" sz="2800" dirty="0">
                <a:solidFill>
                  <a:schemeClr val="tx1"/>
                </a:solidFill>
              </a:rPr>
              <a:t>Procesný špecialista pre chemický a farmaceutický priemysel, technik pre chemický a farmaceutický priemysel“</a:t>
            </a:r>
          </a:p>
          <a:p>
            <a:endParaRPr lang="de-D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789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Odborné vedomosti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sk-SK" dirty="0">
                <a:solidFill>
                  <a:schemeClr val="tx1"/>
                </a:solidFill>
              </a:rPr>
              <a:t>vysvetliť princípy základných regulačných obvodov,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určiť základné veličiny regulačných obvodov, elektricko-pneumatických regulačných obvodov, 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definovať princípy automatizácie, základné prvky, moduly, automatizované riadiace systémy a roboty,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vysvetliť základné pojmy, veličiny a názvoslovie v elektrotechnike, 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ilustrovať poznatky o jednosmernom a striedavom prúde, elektrostatickom a magnetickom poli, ich vzájomných vzťahoch a riešení elektrických a magnetických obvodov,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reprodukovať základné ustanovenia vyhlášok, predpisov v elektrotechnike a STN,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aplikovať vedomosti z oblasti zneškodňovan</a:t>
            </a:r>
            <a:r>
              <a:rPr lang="sk-SK" dirty="0"/>
              <a:t>ia materiálov, najmä plastov, možnosti využitia </a:t>
            </a:r>
            <a:r>
              <a:rPr lang="sk-SK" dirty="0" err="1"/>
              <a:t>máloodpadových</a:t>
            </a:r>
            <a:r>
              <a:rPr lang="sk-SK" dirty="0"/>
              <a:t> alebo bezodpadových technológií a biodegradovateľných materiálov.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04373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Odborné zručnosti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sk-SK" dirty="0">
                <a:solidFill>
                  <a:schemeClr val="tx1"/>
                </a:solidFill>
              </a:rPr>
              <a:t>vykonávať základné laboratórne činnosti a testovanie polymérnych materiálov,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identifikovať materiály a suroviny využívané v príslušnom priemysle a ich kompatibilitu a vhodnosť pre daný proces,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pripraviť materiál na technologický proces spracovania podľa požadovaných parametrov,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nastaviť  spracovateľské parametre strojov a technologických zariadení v príslušných  prevádzkach,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obsluhovať príslušné stroje a zariadenia,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odoberať vzorky z výrobného procesu, robiť kontrolu a vyhodnotiť jej výsledky v súlade s kontrolným plánom, 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používať meradlá a vedieť odčítať namerané hodnoty (mechanické meradlá),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čítať rôzne druhy technických výkresov,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viesť základnú pracovnú dokumentáciu,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realizovať základnú preventívnu údržbu zariadení, 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programovať jednoduché zariadenia využívané v automatizačnej technike a robotike,</a:t>
            </a:r>
          </a:p>
          <a:p>
            <a:r>
              <a:rPr lang="sk-SK" dirty="0">
                <a:solidFill>
                  <a:schemeClr val="tx1"/>
                </a:solidFill>
              </a:rPr>
              <a:t>aplikovať mikropočítačové systémy pre rôzne spôsoby riadenia výro</a:t>
            </a:r>
            <a:r>
              <a:rPr lang="sk-SK" dirty="0"/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val="447952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Odborné vedomosti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sk-SK" dirty="0">
                <a:solidFill>
                  <a:schemeClr val="tx1"/>
                </a:solidFill>
              </a:rPr>
              <a:t>užívateľsky pracovať s PC a operačnými systémami v priemysle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spustiť program, ukladať dáta, používať MS OFFICE a elektronicky komunikovať,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určovať dôležité hodnoty elektrických veličín výpočtami, z diagramov alebo tabuliek,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vyhodnocovať parametre elektrických prvkov a určovať ich aplikácie, 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riešiť základné obvody jednosmerného prúdu a striedavého prúdu, 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určiť potrebný merací prístroj a správne ho použiť, 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overiť v praxi základné elektrotechnické zákony a pravidlá, 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čítať a kresliť schémy zapojení,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poskytnúť prvú pomoc pri úraze elektrickým prúdom v súlade s požiadavkami bezpečnej práce a manipulácie s elektrotechnickými zariadeniami,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využívať poznatky zo systému manažmentu kvality, zákaznícky prístup a princípy komunikácie so zákazníkmi,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7975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25697" y="674910"/>
            <a:ext cx="8911687" cy="99790"/>
          </a:xfrm>
        </p:spPr>
        <p:txBody>
          <a:bodyPr>
            <a:normAutofit fontScale="90000"/>
          </a:bodyPr>
          <a:lstStyle/>
          <a:p>
            <a:endParaRPr lang="sk-SK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3787660"/>
              </p:ext>
            </p:extLst>
          </p:nvPr>
        </p:nvGraphicFramePr>
        <p:xfrm>
          <a:off x="630315" y="674906"/>
          <a:ext cx="8602462" cy="5522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8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2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7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77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2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2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Odborné predmety </a:t>
                      </a:r>
                      <a:endParaRPr lang="sk-SK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12,5</a:t>
                      </a:r>
                      <a:endParaRPr lang="sk-SK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7</a:t>
                      </a:r>
                      <a:endParaRPr lang="sk-SK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10,5</a:t>
                      </a:r>
                      <a:endParaRPr lang="sk-SK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10,5</a:t>
                      </a:r>
                      <a:endParaRPr lang="sk-SK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40,5</a:t>
                      </a:r>
                      <a:endParaRPr lang="sk-SK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aplikovaná chémia h)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2,5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2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1,5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 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6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materiály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1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1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2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1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5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technológia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2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2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3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2,5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9,5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technické kreslenie g)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2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 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 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 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2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stroje a zariadenia k)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2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1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1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1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5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aplikovaná informatika e), g) 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2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 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 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 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2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2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automatizácia a riadenie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 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 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2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2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4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2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elektrotechnika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1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1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1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2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5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2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ekonomika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 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 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 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2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2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533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761529"/>
              </p:ext>
            </p:extLst>
          </p:nvPr>
        </p:nvGraphicFramePr>
        <p:xfrm>
          <a:off x="346229" y="3810000"/>
          <a:ext cx="9179509" cy="2006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17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9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99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0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PRAKTICKÉ VYUČOVANIE</a:t>
                      </a:r>
                      <a:endParaRPr lang="sk-SK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10</a:t>
                      </a:r>
                      <a:endParaRPr lang="sk-SK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17,5</a:t>
                      </a:r>
                      <a:endParaRPr lang="sk-SK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17,5</a:t>
                      </a:r>
                      <a:endParaRPr lang="sk-SK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17,5</a:t>
                      </a:r>
                      <a:endParaRPr lang="sk-SK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62,5</a:t>
                      </a:r>
                      <a:endParaRPr lang="sk-SK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laboratórne cvičenia h)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4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-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-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-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4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odborný výcvik 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6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17,5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17,5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17,5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58,5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Spolu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34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35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35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35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139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29981"/>
              </p:ext>
            </p:extLst>
          </p:nvPr>
        </p:nvGraphicFramePr>
        <p:xfrm>
          <a:off x="346229" y="2133600"/>
          <a:ext cx="9179510" cy="13448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17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9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99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8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PRAKTICKÉ VYUČOVANIE</a:t>
                      </a:r>
                      <a:endParaRPr lang="sk-SK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8</a:t>
                      </a:r>
                      <a:endParaRPr lang="sk-SK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16</a:t>
                      </a:r>
                      <a:endParaRPr lang="sk-SK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14</a:t>
                      </a:r>
                      <a:endParaRPr lang="sk-SK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14</a:t>
                      </a:r>
                      <a:endParaRPr lang="sk-SK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52</a:t>
                      </a:r>
                      <a:endParaRPr lang="sk-SK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laboratórne cvičenia h)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2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2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 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 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4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odborný výcvik 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6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14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14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14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48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688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Študijný odbor  2870 Q špecialista spracovania plastov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2-ročné pomaturitné špecializačné štúdium</a:t>
            </a:r>
            <a:endParaRPr lang="sk-SK" dirty="0"/>
          </a:p>
          <a:p>
            <a:r>
              <a:rPr lang="sk-SK" b="1" dirty="0"/>
              <a:t>3-ročné vyššie odborné štúdium</a:t>
            </a:r>
          </a:p>
          <a:p>
            <a:pPr marL="0" indent="0">
              <a:buNone/>
            </a:pPr>
            <a:r>
              <a:rPr lang="sk-SK" dirty="0">
                <a:solidFill>
                  <a:schemeClr val="tx1"/>
                </a:solidFill>
              </a:rPr>
              <a:t>Uplatní sa ako:</a:t>
            </a:r>
          </a:p>
          <a:p>
            <a:pPr lvl="0" eaLnBrk="0" fontAlgn="base" hangingPunct="0"/>
            <a:r>
              <a:rPr lang="sk-SK" dirty="0">
                <a:solidFill>
                  <a:schemeClr val="tx1"/>
                </a:solidFill>
              </a:rPr>
              <a:t>Procesný technik, procesný manažér v plastikárskych firmách </a:t>
            </a:r>
          </a:p>
          <a:p>
            <a:pPr lvl="0" eaLnBrk="0" fontAlgn="base" hangingPunct="0"/>
            <a:r>
              <a:rPr lang="sk-SK" dirty="0">
                <a:solidFill>
                  <a:schemeClr val="tx1"/>
                </a:solidFill>
              </a:rPr>
              <a:t>Projektový manažér v plastikárskych firmách</a:t>
            </a:r>
          </a:p>
          <a:p>
            <a:pPr lvl="0" eaLnBrk="0" fontAlgn="base" hangingPunct="0"/>
            <a:r>
              <a:rPr lang="sk-SK" dirty="0">
                <a:solidFill>
                  <a:schemeClr val="tx1"/>
                </a:solidFill>
              </a:rPr>
              <a:t>Prevádzkový technik vo firmách v plastikárskom odvetví</a:t>
            </a:r>
          </a:p>
          <a:p>
            <a:pPr lvl="0" eaLnBrk="0" fontAlgn="base" hangingPunct="0"/>
            <a:r>
              <a:rPr lang="sk-SK" dirty="0">
                <a:solidFill>
                  <a:schemeClr val="tx1"/>
                </a:solidFill>
              </a:rPr>
              <a:t>Špecialista pre nákup materiálov a polotovarov pre plastikársky prie</a:t>
            </a:r>
            <a:r>
              <a:rPr lang="sk-SK" dirty="0"/>
              <a:t>mysel</a:t>
            </a:r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07130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Študijný odbor  2870 Q špecialista spracovania plastov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eaLnBrk="0" fontAlgn="base" hangingPunct="0"/>
            <a:r>
              <a:rPr lang="sk-SK" dirty="0"/>
              <a:t>Špecialista v oblasti kvality výroby a v oblasti riadenia kvality výroby v plastikárskom sektore </a:t>
            </a:r>
          </a:p>
          <a:p>
            <a:pPr lvl="0" eaLnBrk="0" fontAlgn="base" hangingPunct="0"/>
            <a:r>
              <a:rPr lang="sk-SK" dirty="0"/>
              <a:t>Špecialista v oblasti údržby a riadenia údržby strojov a zariadení pre plastikársky sektor</a:t>
            </a:r>
          </a:p>
          <a:p>
            <a:pPr lvl="0" eaLnBrk="0" fontAlgn="base" hangingPunct="0"/>
            <a:r>
              <a:rPr lang="sk-SK" dirty="0"/>
              <a:t>Odborný pracovník – špecialista v oblasti certifikácie a analýzy materiálov/výrobkov z plastov alebo kompozitných materiálov (laboratóriá)</a:t>
            </a:r>
          </a:p>
          <a:p>
            <a:pPr lvl="0" eaLnBrk="0" fontAlgn="base" hangingPunct="0"/>
            <a:r>
              <a:rPr lang="sk-SK" dirty="0"/>
              <a:t>Odborný pracovník – špecialista v oblasti recyklácie materiálov (príprava nových druhov materiálov) a obehovej ekonomiky</a:t>
            </a:r>
          </a:p>
          <a:p>
            <a:pPr lvl="0" eaLnBrk="0" fontAlgn="base" hangingPunct="0"/>
            <a:r>
              <a:rPr lang="sk-SK" dirty="0"/>
              <a:t>Inšpektor kvality v plastikárskych firmách</a:t>
            </a:r>
          </a:p>
          <a:p>
            <a:pPr lvl="0" eaLnBrk="0" fontAlgn="base" hangingPunct="0"/>
            <a:r>
              <a:rPr lang="sk-SK" dirty="0"/>
              <a:t>Špecialista v oblasti inovácií pre plastikársky priemysel</a:t>
            </a:r>
          </a:p>
          <a:p>
            <a:pPr lvl="0" eaLnBrk="0" fontAlgn="base" hangingPunct="0"/>
            <a:r>
              <a:rPr lang="sk-SK" dirty="0"/>
              <a:t>Technický tréner – (v rámci vnútro firemného vzdelávania)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87130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Odborné vedomosti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sk-SK" dirty="0">
                <a:solidFill>
                  <a:schemeClr val="tx1"/>
                </a:solidFill>
              </a:rPr>
              <a:t>špecifikovať materiály a klasifikovať ich chemické a fyzikálne vlastnosti, 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analyzovať podmienky spracovania plastov a možnosti ich recyklácie,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urobiť rozbor výroby, hospodárenia s materiálmi, skúšania a hodnotenia vlastností materiálov, úpravy materiálov pri spracovávaní, 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vysvetliť chyby spracovávania plastov, 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určiť konštrukčné parametre výrobkov z plastov, 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analyzovať vplyv recyklovaných plastov na spracovávané materiály, 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klasifikovať technológiu spracovania plastov,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špecifikovať zariadenia a stroje používané v procese spracovania plastov a súvisiacej  výrobe (princíp výroby, zmeny v zariadeniach, procesy v zariadeniach),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navrhnúť údržbu zariadení a strojov, ako aj  automatizovaných systémov riadenia 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aplikovať systém riadenia kvality a metrológie,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05650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Odborné vedomosti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>
                <a:solidFill>
                  <a:schemeClr val="tx1"/>
                </a:solidFill>
              </a:rPr>
              <a:t>posúdiť regulačné obvody, 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klasifikovať veličiny regulačných obvodov a elektricko-pneumatické regulačné obvody, 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špecifikovať princípy automatizácie, základné prvky, moduly, automatizované riadiace systémy a roboty,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zhrnúť normalizáciu v technickom kreslení,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posúdiť technickú dokumentáciu, </a:t>
            </a:r>
          </a:p>
          <a:p>
            <a:r>
              <a:rPr lang="sk-SK" dirty="0">
                <a:solidFill>
                  <a:schemeClr val="tx1"/>
                </a:solidFill>
              </a:rPr>
              <a:t>usporiadať a vyhodnocovať štatistické dáta vo výrobe</a:t>
            </a:r>
          </a:p>
        </p:txBody>
      </p:sp>
    </p:spTree>
    <p:extLst>
      <p:ext uri="{BB962C8B-B14F-4D97-AF65-F5344CB8AC3E}">
        <p14:creationId xmlns:p14="http://schemas.microsoft.com/office/powerpoint/2010/main" val="2988535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Odborné vedomosti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sk-SK" dirty="0">
                <a:solidFill>
                  <a:schemeClr val="tx1"/>
                </a:solidFill>
              </a:rPr>
              <a:t>aplikovať princípy obehovej ekonomiky, uviesť spôsoby recyklácie a zneškodňovania plastov, 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aplikovať metódy riadenia výrobných prevádzok, z oblasti procesného prístupu v rámci riadenia výroby, z oblasti projektového manažmentu výrobných spoločnosti,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špecifikovať riadenie údržby,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charakterizovať riadenie kvality – metódy, meranie a zabezpečovanie (TQM),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aplikovať poznatky z oblasti špecifických metód využívaných v testovacích a analytických laboratóriách,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podieľať sa na  výskume a vývoji nových výrobkov,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posúdiť možnosti inovácií materiálov, postupov výroby a najnovšie trendy v rámci biodegradovateľných polymérov a obehovej ekonomiky,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podieľať sa tvorbe pracovných inštrukcií a vysvetliť ich,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aplikovať  metodológiu učenia a zaúčania zamestnancov,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05541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Podiel experimentálneho overovania </a:t>
            </a:r>
            <a:br>
              <a:rPr lang="sk-SK" b="1" dirty="0"/>
            </a:br>
            <a:r>
              <a:rPr lang="sk-SK" b="1" dirty="0"/>
              <a:t>podľa stupňov vzdelania</a:t>
            </a:r>
            <a:br>
              <a:rPr lang="sk-SK" b="1" dirty="0"/>
            </a:br>
            <a:endParaRPr lang="sk-SK" dirty="0"/>
          </a:p>
        </p:txBody>
      </p:sp>
      <p:graphicFrame>
        <p:nvGraphicFramePr>
          <p:cNvPr id="10" name="Zástupný symbol obsahu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42400955"/>
              </p:ext>
            </p:extLst>
          </p:nvPr>
        </p:nvGraphicFramePr>
        <p:xfrm>
          <a:off x="666750" y="2133599"/>
          <a:ext cx="6027013" cy="3352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Zástupný symbol obsahu 11"/>
          <p:cNvSpPr>
            <a:spLocks noGrp="1"/>
          </p:cNvSpPr>
          <p:nvPr>
            <p:ph sz="half" idx="2"/>
          </p:nvPr>
        </p:nvSpPr>
        <p:spPr>
          <a:xfrm>
            <a:off x="7067550" y="1930401"/>
            <a:ext cx="4457700" cy="4110962"/>
          </a:xfrm>
        </p:spPr>
        <p:txBody>
          <a:bodyPr>
            <a:normAutofit/>
          </a:bodyPr>
          <a:lstStyle/>
          <a:p>
            <a:pPr fontAlgn="t"/>
            <a:r>
              <a:rPr lang="sk-SK" b="1" dirty="0">
                <a:solidFill>
                  <a:srgbClr val="0070C0"/>
                </a:solidFill>
              </a:rPr>
              <a:t>H - stredné odborné vzdelanie</a:t>
            </a:r>
            <a:endParaRPr lang="sk-SK" dirty="0">
              <a:solidFill>
                <a:srgbClr val="0070C0"/>
              </a:solidFill>
            </a:endParaRPr>
          </a:p>
          <a:p>
            <a:pPr marL="0" indent="0" fontAlgn="t">
              <a:buNone/>
            </a:pPr>
            <a:r>
              <a:rPr lang="sk-SK" b="1" dirty="0">
                <a:solidFill>
                  <a:srgbClr val="0070C0"/>
                </a:solidFill>
              </a:rPr>
              <a:t>	(výučný list)</a:t>
            </a:r>
            <a:endParaRPr lang="sk-SK" dirty="0">
              <a:solidFill>
                <a:srgbClr val="0070C0"/>
              </a:solidFill>
            </a:endParaRPr>
          </a:p>
          <a:p>
            <a:pPr fontAlgn="t"/>
            <a:r>
              <a:rPr lang="sk-SK" b="1" dirty="0">
                <a:solidFill>
                  <a:srgbClr val="92D050"/>
                </a:solidFill>
              </a:rPr>
              <a:t>K - úplné stredné odborné vzdelanie</a:t>
            </a:r>
            <a:endParaRPr lang="sk-SK" dirty="0">
              <a:solidFill>
                <a:srgbClr val="92D050"/>
              </a:solidFill>
            </a:endParaRPr>
          </a:p>
          <a:p>
            <a:pPr marL="0" indent="0" fontAlgn="t">
              <a:buNone/>
            </a:pPr>
            <a:r>
              <a:rPr lang="sk-SK" b="1" dirty="0">
                <a:solidFill>
                  <a:srgbClr val="92D050"/>
                </a:solidFill>
              </a:rPr>
              <a:t>	(vysvedčenie o maturitnej skúške, 	výučný list)</a:t>
            </a:r>
            <a:endParaRPr lang="sk-SK" dirty="0">
              <a:solidFill>
                <a:srgbClr val="92D050"/>
              </a:solidFill>
            </a:endParaRPr>
          </a:p>
          <a:p>
            <a:r>
              <a:rPr lang="sk-SK" b="1" dirty="0">
                <a:solidFill>
                  <a:srgbClr val="00B050"/>
                </a:solidFill>
              </a:rPr>
              <a:t>M, N - úplné stredné odborné vzdelanie</a:t>
            </a:r>
            <a:endParaRPr lang="sk-SK" dirty="0">
              <a:solidFill>
                <a:srgbClr val="00B050"/>
              </a:solidFill>
            </a:endParaRPr>
          </a:p>
          <a:p>
            <a:pPr marL="0" indent="0" fontAlgn="t">
              <a:buNone/>
            </a:pPr>
            <a:r>
              <a:rPr lang="sk-SK" b="1" dirty="0">
                <a:solidFill>
                  <a:srgbClr val="00B050"/>
                </a:solidFill>
              </a:rPr>
              <a:t>	(vysvedčenie o maturitnej skúške)</a:t>
            </a:r>
            <a:endParaRPr lang="sk-SK" dirty="0">
              <a:solidFill>
                <a:srgbClr val="00B050"/>
              </a:solidFill>
            </a:endParaRPr>
          </a:p>
          <a:p>
            <a:pPr fontAlgn="t"/>
            <a:r>
              <a:rPr lang="sk-SK" b="1" dirty="0">
                <a:solidFill>
                  <a:srgbClr val="7030A0"/>
                </a:solidFill>
              </a:rPr>
              <a:t>Q – vyššie odborné vzdelanie</a:t>
            </a:r>
            <a:endParaRPr lang="sk-SK" dirty="0">
              <a:solidFill>
                <a:srgbClr val="7030A0"/>
              </a:solidFill>
            </a:endParaRPr>
          </a:p>
          <a:p>
            <a:pPr marL="0" indent="0" fontAlgn="t">
              <a:buNone/>
            </a:pPr>
            <a:r>
              <a:rPr lang="sk-SK" b="1" dirty="0">
                <a:solidFill>
                  <a:srgbClr val="7030A0"/>
                </a:solidFill>
              </a:rPr>
              <a:t>	(vysvedčenie o absolventskej 	skúške a absolventský diplom)</a:t>
            </a:r>
            <a:endParaRPr lang="sk-SK" dirty="0">
              <a:solidFill>
                <a:srgbClr val="7030A0"/>
              </a:solidFill>
            </a:endParaRPr>
          </a:p>
          <a:p>
            <a:endParaRPr lang="sk-SK" dirty="0"/>
          </a:p>
        </p:txBody>
      </p:sp>
      <p:sp>
        <p:nvSpPr>
          <p:cNvPr id="15" name="Obdĺžnik 14"/>
          <p:cNvSpPr/>
          <p:nvPr/>
        </p:nvSpPr>
        <p:spPr>
          <a:xfrm>
            <a:off x="1584020" y="5695434"/>
            <a:ext cx="14590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200" dirty="0"/>
              <a:t>Zdroj: MŠVVaŠ SR</a:t>
            </a:r>
          </a:p>
        </p:txBody>
      </p:sp>
    </p:spTree>
    <p:extLst>
      <p:ext uri="{BB962C8B-B14F-4D97-AF65-F5344CB8AC3E}">
        <p14:creationId xmlns:p14="http://schemas.microsoft.com/office/powerpoint/2010/main" val="662149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Odborné zručnosti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k-SK" dirty="0">
                <a:solidFill>
                  <a:schemeClr val="tx1"/>
                </a:solidFill>
              </a:rPr>
              <a:t>vyhodnocovať harmonogram/ plán práce na základe aktuálneho stavu podniku,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upraviť pracovný plán na základe špecifických potrieb (s ohľadom na optimalizačné procesy, bezpečnosť práce, smernice a kvalitu výroby),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optimalizovať proces výroby,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posúdiť kvalitu surovín a výrobkov podľa noriem a interpretovať výsledky, 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pripraviť v súlade s normalizáciou technickú dokumentáciu,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používať 3D tlačiarne a posúdiť ich vhodnosť do výroby,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preukázať základy programovania ASR,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pripraviť, zaviesť do praxe nové výrobné projekty,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89285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Odborné zručnosti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sk-SK" dirty="0">
                <a:solidFill>
                  <a:schemeClr val="tx1"/>
                </a:solidFill>
              </a:rPr>
              <a:t>vyhodnocovať a riešiť problémy v oblasti kvality a riadenia kvality,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vyhodnocovať a riešiť problémy v oblasti údržby,  zabezpečiť prediktívnu údržbu,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navrhovať riešenia pri zhodnocovaní nekvalitne vyrobených,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pripravovať inovatívne projekty (materiály, postupy a testovanie),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riadiť procesy, kvalitu, údržbu a materiálový nákupný reťazec,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zaučiť, odovzdať vedomosti a zručnosti novým zamestnancov,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spolupracovať so zákazníkmi, dodávateľmi a aj zamestnancami, zodpovednými za kvalitnú produkciu,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navrhovať inovácie v  technológii spracovania plastov,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hospodárne nakladať s materiálom a produktami,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aplikovať zásady BOZP.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910226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2- ročné PŠŠ</a:t>
            </a: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825361"/>
              </p:ext>
            </p:extLst>
          </p:nvPr>
        </p:nvGraphicFramePr>
        <p:xfrm>
          <a:off x="452762" y="1371604"/>
          <a:ext cx="8726749" cy="502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5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4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5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TEORETICKÉ VYUČOVANIE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15,5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17,5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33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odborná jazyková príprava v cudzom jazyku d)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1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1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2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chémia makromolekulových látok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2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-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2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materiály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2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1,5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3,5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technológia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2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3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5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stroje a zariadenia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2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2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4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základy riadenia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2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3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5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elektrotechnika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1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2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3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automatizácia a robotizácia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2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3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5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manažment riadenia kvality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1,5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2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3,5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PRAKTICKÉ VYUČOVANIE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19,5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17,5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37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praktické cvičenia: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 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 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 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8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technické kreslenie f)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2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-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2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8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záverečný projekt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 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 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 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8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odborná prax g)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17,5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17,5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35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8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súvislá odborná prax h)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 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 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 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8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Spolu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35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35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70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927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3-ročné VOŠ</a:t>
            </a: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778742"/>
              </p:ext>
            </p:extLst>
          </p:nvPr>
        </p:nvGraphicFramePr>
        <p:xfrm>
          <a:off x="363985" y="1269999"/>
          <a:ext cx="8993081" cy="4927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5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5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5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8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TEORETICKÉ VYUČOVANIE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12,5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14,5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16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43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odborná jazyková príprava v cudzom jazyku d)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1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1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-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2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aplikovaná chémia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4,5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2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2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8,5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materiály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1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2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2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5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technológia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2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2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2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6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stroje a zariadenia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2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2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1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5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základy riadenia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-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2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3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5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elektrotechnika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1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1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1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3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automatizácia a robotizácia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1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1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3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5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manažment riadenia kvality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-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1,5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2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3,5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PRAKTICKÉ VYUČOVANIE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22,5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20,5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19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62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praktické cvičenia: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 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 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 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 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8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laboratórne cvičenia f)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3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3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1,5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7,5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8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technické kreslenie f)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2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-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-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2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8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záverečný projekt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 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 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 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 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8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odborná prax g)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17,5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17,5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17,5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52,5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8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súvislá odborná prax h)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 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 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 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 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8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Spolu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35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35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35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105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4017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Normatívy materiálno-technického a priestorového zabezpečenia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Učebný odbor 2864 H operátor spracovania plastov</a:t>
            </a:r>
          </a:p>
          <a:p>
            <a:r>
              <a:rPr lang="sk-SK" dirty="0"/>
              <a:t>Študijný odbor 2868 K technik spracovania plastov</a:t>
            </a:r>
          </a:p>
          <a:p>
            <a:r>
              <a:rPr lang="sk-SK" dirty="0"/>
              <a:t>Študijný odbor 2870 Q špecialista spracovania plastov</a:t>
            </a:r>
          </a:p>
          <a:p>
            <a:endParaRPr lang="sk-SK" dirty="0"/>
          </a:p>
        </p:txBody>
      </p:sp>
      <p:pic>
        <p:nvPicPr>
          <p:cNvPr id="1028" name="Picture 4" descr="https://pristroje.fchpt.stuba.sk/wp-content/uploads/2018/05/UPSP_OSP-Vstrekolis-BOY-60E-1024x6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429000"/>
            <a:ext cx="7634797" cy="344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650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451" y="313392"/>
            <a:ext cx="10171178" cy="1509490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Normatív materiálno-technického a priestorového zabezpečenia – operátor spracovania plastov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sk-SK" b="1" dirty="0">
                <a:solidFill>
                  <a:schemeClr val="tx1"/>
                </a:solidFill>
              </a:rPr>
              <a:t>Priestor pre teoretické vyučovanie:</a:t>
            </a:r>
          </a:p>
          <a:p>
            <a:pPr marL="457200" indent="-457200">
              <a:defRPr/>
            </a:pPr>
            <a:r>
              <a:rPr lang="sk-SK" dirty="0">
                <a:solidFill>
                  <a:schemeClr val="tx1"/>
                </a:solidFill>
              </a:rPr>
              <a:t>Odborná učebňa pre teoretické odborné predmety </a:t>
            </a:r>
          </a:p>
          <a:p>
            <a:pPr marL="457200" indent="-457200">
              <a:defRPr/>
            </a:pPr>
            <a:r>
              <a:rPr lang="sk-SK" dirty="0">
                <a:solidFill>
                  <a:schemeClr val="tx1"/>
                </a:solidFill>
              </a:rPr>
              <a:t>Multimediálne učebňa</a:t>
            </a:r>
            <a:endParaRPr lang="sk-SK" altLang="sk-SK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sk-SK" altLang="sk-SK" b="1" dirty="0">
                <a:solidFill>
                  <a:schemeClr val="tx1"/>
                </a:solidFill>
              </a:rPr>
              <a:t>Priestor pre praktické vyučovanie:</a:t>
            </a:r>
          </a:p>
          <a:p>
            <a:pPr>
              <a:defRPr/>
            </a:pPr>
            <a:r>
              <a:rPr lang="sk-SK" dirty="0">
                <a:solidFill>
                  <a:schemeClr val="tx1"/>
                </a:solidFill>
              </a:rPr>
              <a:t>Laboratórium</a:t>
            </a:r>
          </a:p>
          <a:p>
            <a:pPr>
              <a:defRPr/>
            </a:pPr>
            <a:r>
              <a:rPr lang="sk-SK" dirty="0">
                <a:solidFill>
                  <a:schemeClr val="tx1"/>
                </a:solidFill>
              </a:rPr>
              <a:t>Zmluvné pracoviská: Špecifické priestory podľa charakteru výroby plastikárskeho priemyslu </a:t>
            </a:r>
          </a:p>
          <a:p>
            <a:pPr>
              <a:defRPr/>
            </a:pPr>
            <a:r>
              <a:rPr lang="sk-SK" dirty="0">
                <a:solidFill>
                  <a:schemeClr val="tx1"/>
                </a:solidFill>
              </a:rPr>
              <a:t>Priestor pre inštruktáž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009205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5" y="624110"/>
            <a:ext cx="10827278" cy="1509490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Normatív materiálno-technického a priestorového zabezpečenia – technik spracovania plastov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>
                <a:solidFill>
                  <a:schemeClr val="tx1"/>
                </a:solidFill>
              </a:rPr>
              <a:t>Priestor pre teoretické vyučovanie:</a:t>
            </a:r>
          </a:p>
          <a:p>
            <a:r>
              <a:rPr lang="sk-SK" dirty="0">
                <a:solidFill>
                  <a:schemeClr val="tx1"/>
                </a:solidFill>
              </a:rPr>
              <a:t>Odborná učebňa pre teoretické odborné predmety</a:t>
            </a:r>
          </a:p>
          <a:p>
            <a:r>
              <a:rPr lang="sk-SK" dirty="0">
                <a:solidFill>
                  <a:schemeClr val="tx1"/>
                </a:solidFill>
              </a:rPr>
              <a:t>Odborná učebňa aplikovanej informatiky a automatizácie</a:t>
            </a:r>
          </a:p>
          <a:p>
            <a:r>
              <a:rPr lang="sk-SK" dirty="0">
                <a:solidFill>
                  <a:schemeClr val="tx1"/>
                </a:solidFill>
              </a:rPr>
              <a:t>Odborná u</a:t>
            </a:r>
            <a:r>
              <a:rPr lang="sk-SK" dirty="0"/>
              <a:t>čebňa aplikovanej chémie</a:t>
            </a:r>
          </a:p>
          <a:p>
            <a:pPr marL="0" indent="0">
              <a:buNone/>
              <a:defRPr/>
            </a:pPr>
            <a:r>
              <a:rPr lang="sk-SK" altLang="sk-SK" b="1" dirty="0"/>
              <a:t>Priestor pre praktické vyučovanie:</a:t>
            </a:r>
          </a:p>
          <a:p>
            <a:r>
              <a:rPr lang="sk-SK" dirty="0"/>
              <a:t>Laboratórium pre chemické cvičenia</a:t>
            </a:r>
          </a:p>
          <a:p>
            <a:r>
              <a:rPr lang="sk-SK" dirty="0"/>
              <a:t>Priestor pre inštruktáž</a:t>
            </a:r>
          </a:p>
          <a:p>
            <a:r>
              <a:rPr lang="sk-SK" dirty="0"/>
              <a:t>Priestor na uloženie prístrojov a materiálu</a:t>
            </a:r>
          </a:p>
          <a:p>
            <a:r>
              <a:rPr lang="sk-SK" dirty="0"/>
              <a:t>Zmluvné pracoviská: Špecifické priestory podľa charakteru výroby plastikárskeho priemyslu </a:t>
            </a:r>
          </a:p>
        </p:txBody>
      </p:sp>
    </p:spTree>
    <p:extLst>
      <p:ext uri="{BB962C8B-B14F-4D97-AF65-F5344CB8AC3E}">
        <p14:creationId xmlns:p14="http://schemas.microsoft.com/office/powerpoint/2010/main" val="4797792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098069"/>
              </p:ext>
            </p:extLst>
          </p:nvPr>
        </p:nvGraphicFramePr>
        <p:xfrm>
          <a:off x="213064" y="1904996"/>
          <a:ext cx="9481352" cy="31623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481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5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Zariadenia na sušenie plastov 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5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Zariadenia na vytlačovanie plastov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5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Zariadenia na vstrekovanie plastov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5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Zariadenia na vyfukovanie plastov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5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Zariadenia na zvlákňovanie 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5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Zariadenie na výrobu fólií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5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Zariadenie na výrobu profilov z plastov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11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Periférne zariadenia pre spracovanie plastov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 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6322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370593"/>
              </p:ext>
            </p:extLst>
          </p:nvPr>
        </p:nvGraphicFramePr>
        <p:xfrm>
          <a:off x="177554" y="2006597"/>
          <a:ext cx="9552372" cy="302260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552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37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Zariadenia na povrchovú úpravu plastov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7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Zariadenia na dokončovacie operácie pri spracovaní plastov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7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Zariadenia na spájanie plastov 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7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Prípravky a zariadenia na meranie kvality výrobkov z plastov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7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Sekačka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7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Recyklačné zariadenie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954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539" y="624110"/>
            <a:ext cx="10022888" cy="1509490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Normatív materiálno-technického a priestorového zabezpečenia – špecialista spracovania plastov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>
                <a:solidFill>
                  <a:schemeClr val="tx1"/>
                </a:solidFill>
              </a:rPr>
              <a:t>Priestor pre teoretické vyučovanie:</a:t>
            </a:r>
          </a:p>
          <a:p>
            <a:r>
              <a:rPr lang="sk-SK" dirty="0">
                <a:solidFill>
                  <a:schemeClr val="tx1"/>
                </a:solidFill>
              </a:rPr>
              <a:t>Odborná učebňa pre teoretické odborné predmety</a:t>
            </a:r>
          </a:p>
          <a:p>
            <a:r>
              <a:rPr lang="sk-SK" dirty="0">
                <a:solidFill>
                  <a:schemeClr val="tx1"/>
                </a:solidFill>
              </a:rPr>
              <a:t>Odborná učebňa elektrotechniky a automatizácie</a:t>
            </a:r>
          </a:p>
          <a:p>
            <a:r>
              <a:rPr lang="sk-SK" dirty="0">
                <a:solidFill>
                  <a:schemeClr val="tx1"/>
                </a:solidFill>
              </a:rPr>
              <a:t>Učebňa pre odbornú jazykovú prípravu</a:t>
            </a:r>
          </a:p>
          <a:p>
            <a:pPr marL="0" indent="0">
              <a:buNone/>
            </a:pPr>
            <a:r>
              <a:rPr lang="sk-SK" altLang="sk-SK" b="1" dirty="0">
                <a:solidFill>
                  <a:schemeClr val="tx1"/>
                </a:solidFill>
              </a:rPr>
              <a:t>Priestor pre praktické vyučovanie:</a:t>
            </a:r>
          </a:p>
          <a:p>
            <a:r>
              <a:rPr lang="sk-SK" dirty="0">
                <a:solidFill>
                  <a:schemeClr val="tx1"/>
                </a:solidFill>
              </a:rPr>
              <a:t>Laboratórium pre chemické cvičenia</a:t>
            </a:r>
          </a:p>
          <a:p>
            <a:r>
              <a:rPr lang="sk-SK" dirty="0">
                <a:solidFill>
                  <a:schemeClr val="tx1"/>
                </a:solidFill>
              </a:rPr>
              <a:t>Priestor/sklady prístrojov, materiálu, chemikálií</a:t>
            </a:r>
          </a:p>
          <a:p>
            <a:r>
              <a:rPr lang="sk-SK" dirty="0">
                <a:solidFill>
                  <a:schemeClr val="tx1"/>
                </a:solidFill>
              </a:rPr>
              <a:t>Zmluvné pracovisko: Priestor na prípravu surovín, Priestor pre výrobu a spracovanie plastov, Priestor pre dokončovacie technológie </a:t>
            </a:r>
            <a:r>
              <a:rPr lang="sk-SK" dirty="0"/>
              <a:t>spracovania plastov, Priestor na kontrolu kvality zmesí a výrobkov z plastov</a:t>
            </a:r>
          </a:p>
        </p:txBody>
      </p:sp>
    </p:spTree>
    <p:extLst>
      <p:ext uri="{BB962C8B-B14F-4D97-AF65-F5344CB8AC3E}">
        <p14:creationId xmlns:p14="http://schemas.microsoft.com/office/powerpoint/2010/main" val="3862056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671399" y="773494"/>
          <a:ext cx="10849204" cy="5311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99547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0820" y="624110"/>
            <a:ext cx="9854213" cy="963390"/>
          </a:xfrm>
        </p:spPr>
        <p:txBody>
          <a:bodyPr/>
          <a:lstStyle/>
          <a:p>
            <a:pPr algn="ctr"/>
            <a:r>
              <a:rPr lang="sk-SK" b="1" dirty="0"/>
              <a:t>Ďakujem za pozornosť</a:t>
            </a:r>
            <a:endParaRPr lang="de-DE" b="1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9BD84B78-2B5F-44B3-A678-61C6C77FC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2126" y="2160588"/>
            <a:ext cx="7296150" cy="4632325"/>
          </a:xfrm>
        </p:spPr>
      </p:pic>
    </p:spTree>
    <p:extLst>
      <p:ext uri="{BB962C8B-B14F-4D97-AF65-F5344CB8AC3E}">
        <p14:creationId xmlns:p14="http://schemas.microsoft.com/office/powerpoint/2010/main" val="2090518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3600" b="1" dirty="0">
                <a:solidFill>
                  <a:schemeClr val="tx1"/>
                </a:solidFill>
              </a:rPr>
              <a:t>Zákon č. 245/2008 Z. z. </a:t>
            </a:r>
            <a:r>
              <a:rPr lang="sk-SK" sz="3600" dirty="0">
                <a:solidFill>
                  <a:schemeClr val="tx1"/>
                </a:solidFill>
              </a:rPr>
              <a:t>- </a:t>
            </a:r>
            <a:r>
              <a:rPr lang="sk-SK" sz="3600" b="1" dirty="0">
                <a:solidFill>
                  <a:schemeClr val="tx1"/>
                </a:solidFill>
              </a:rPr>
              <a:t>Zákon o výchove a vzdelávaní (školský zákon) a o zmene a doplnení niektorých zákonov</a:t>
            </a:r>
          </a:p>
          <a:p>
            <a:pPr marL="0" indent="0">
              <a:buNone/>
            </a:pPr>
            <a:r>
              <a:rPr lang="sk-SK" sz="3600" b="1" dirty="0">
                <a:solidFill>
                  <a:schemeClr val="tx1"/>
                </a:solidFill>
              </a:rPr>
              <a:t>§ 14 Experimentálne overovanie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22649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28 Technická a aplikovaná chémia</a:t>
            </a:r>
          </a:p>
        </p:txBody>
      </p:sp>
      <p:sp>
        <p:nvSpPr>
          <p:cNvPr id="4" name="Zaoblený obdĺžnik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r>
              <a:rPr lang="sk-SK" sz="2800" b="1" dirty="0">
                <a:solidFill>
                  <a:schemeClr val="tx1"/>
                </a:solidFill>
              </a:rPr>
              <a:t>2864 H operátor spracovania plastov</a:t>
            </a:r>
          </a:p>
          <a:p>
            <a:r>
              <a:rPr lang="sk-SK" sz="2800" b="1" dirty="0">
                <a:solidFill>
                  <a:schemeClr val="tx1"/>
                </a:solidFill>
              </a:rPr>
              <a:t>2868 K technik spracovania plastov</a:t>
            </a:r>
          </a:p>
          <a:p>
            <a:r>
              <a:rPr lang="sk-SK" sz="2800" b="1" dirty="0">
                <a:solidFill>
                  <a:schemeClr val="tx1"/>
                </a:solidFill>
              </a:rPr>
              <a:t>2870 Q špecialista spracovania plastov</a:t>
            </a:r>
          </a:p>
          <a:p>
            <a:r>
              <a:rPr lang="sk-SK" sz="2800" b="1" dirty="0">
                <a:solidFill>
                  <a:schemeClr val="tx1"/>
                </a:solidFill>
              </a:rPr>
              <a:t>2891 K technik pre chemický a farmaceutický priemysel</a:t>
            </a:r>
          </a:p>
          <a:p>
            <a:r>
              <a:rPr lang="sk-SK" sz="2800" b="1" dirty="0">
                <a:solidFill>
                  <a:schemeClr val="tx1"/>
                </a:solidFill>
              </a:rPr>
              <a:t>2846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b="1" dirty="0">
                <a:solidFill>
                  <a:schemeClr val="tx1"/>
                </a:solidFill>
              </a:rPr>
              <a:t>Q procesný špecialista pre chemický a farmaceutický priemysel</a:t>
            </a:r>
          </a:p>
        </p:txBody>
      </p:sp>
    </p:spTree>
    <p:extLst>
      <p:ext uri="{BB962C8B-B14F-4D97-AF65-F5344CB8AC3E}">
        <p14:creationId xmlns:p14="http://schemas.microsoft.com/office/powerpoint/2010/main" val="1799539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Odbory spracovania plastov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178300"/>
            <a:ext cx="4216400" cy="2171700"/>
          </a:xfrm>
        </p:spPr>
      </p:pic>
      <p:sp>
        <p:nvSpPr>
          <p:cNvPr id="5" name="Obdĺžnik 4"/>
          <p:cNvSpPr/>
          <p:nvPr/>
        </p:nvSpPr>
        <p:spPr>
          <a:xfrm>
            <a:off x="2755900" y="2171701"/>
            <a:ext cx="6388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b="1" dirty="0"/>
              <a:t>Učebný odbor 2864 H operátor spracovania plastov</a:t>
            </a:r>
          </a:p>
          <a:p>
            <a:r>
              <a:rPr lang="sk-SK" sz="1600" b="1" dirty="0"/>
              <a:t>Študijný odbor 2868 K technik spracovania plastov</a:t>
            </a:r>
          </a:p>
          <a:p>
            <a:r>
              <a:rPr lang="sk-SK" sz="1600" b="1" dirty="0"/>
              <a:t>Študijný odbor 2870 Q špecialista spracovania plastov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00" y="3890665"/>
            <a:ext cx="2628900" cy="235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41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Realizátori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tx1"/>
                </a:solidFill>
              </a:rPr>
              <a:t>Stredná odborná škola chemická, Vlčie hrdlo 50, 821 07 Bratislava</a:t>
            </a:r>
          </a:p>
          <a:p>
            <a:r>
              <a:rPr lang="sk-SK" dirty="0">
                <a:solidFill>
                  <a:schemeClr val="tx1"/>
                </a:solidFill>
              </a:rPr>
              <a:t>Spojená škola, Rastislavova 332, 972 71 Nováky</a:t>
            </a:r>
          </a:p>
          <a:p>
            <a:r>
              <a:rPr lang="sk-SK" dirty="0">
                <a:solidFill>
                  <a:schemeClr val="tx1"/>
                </a:solidFill>
              </a:rPr>
              <a:t>Stredná odborná škola agropotravinárska a technická, </a:t>
            </a:r>
            <a:r>
              <a:rPr lang="sk-SK" dirty="0" err="1">
                <a:solidFill>
                  <a:schemeClr val="tx1"/>
                </a:solidFill>
              </a:rPr>
              <a:t>Kušnierska</a:t>
            </a:r>
            <a:r>
              <a:rPr lang="sk-SK" dirty="0">
                <a:solidFill>
                  <a:schemeClr val="tx1"/>
                </a:solidFill>
              </a:rPr>
              <a:t> brána 2, 060 01 Kežmarok</a:t>
            </a:r>
          </a:p>
          <a:p>
            <a:r>
              <a:rPr lang="sk-SK" dirty="0">
                <a:solidFill>
                  <a:schemeClr val="tx1"/>
                </a:solidFill>
              </a:rPr>
              <a:t>Strednej odbornej škole polytechnická, Demänovská cesta 669,031 01 Liptovský Mikuláš </a:t>
            </a:r>
          </a:p>
          <a:p>
            <a:r>
              <a:rPr lang="sk-SK" dirty="0">
                <a:solidFill>
                  <a:schemeClr val="tx1"/>
                </a:solidFill>
              </a:rPr>
              <a:t>Stredná priemyselná škola, Ul. SNP8, 907 01 Myjava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68423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Učebný odbor 2864 H operátor spracovania plastov</a:t>
            </a:r>
            <a:br>
              <a:rPr lang="sk-SK" b="1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dirty="0">
                <a:solidFill>
                  <a:schemeClr val="tx1"/>
                </a:solidFill>
              </a:rPr>
              <a:t>Absolvent učebného odboru sa uplatní v pracovných pozíciách ako operátor strojov a zariadení v plastikárskej výrobe v nasledovnom rozčlenení: </a:t>
            </a:r>
          </a:p>
          <a:p>
            <a:r>
              <a:rPr lang="sk-SK" b="1" dirty="0">
                <a:solidFill>
                  <a:schemeClr val="tx1"/>
                </a:solidFill>
              </a:rPr>
              <a:t>Operátor strojov a zariadení v plastikárskej výrobe:</a:t>
            </a:r>
            <a:endParaRPr lang="sk-SK" dirty="0">
              <a:solidFill>
                <a:schemeClr val="tx1"/>
              </a:solidFill>
            </a:endParaRPr>
          </a:p>
          <a:p>
            <a:pPr lvl="0"/>
            <a:r>
              <a:rPr lang="sk-SK" dirty="0">
                <a:solidFill>
                  <a:schemeClr val="tx1"/>
                </a:solidFill>
              </a:rPr>
              <a:t>operátor vstrekovacích strojov 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operátor strojov a zariadení používaných pri príprave a spracovaní zmesí a roztokov na báze plastov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operátor strojov na tvarovanie  výrobkov z plastov 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operátor strojov a zariadení na potlač výrobkov z plastov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operátor strojov a zariadení vo výrobe polotovarov a výrobkov z plastov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operátor strojov a zariadení využívajúcich ďalšie výrobné technológie spracovania plastov</a:t>
            </a:r>
          </a:p>
          <a:p>
            <a:r>
              <a:rPr lang="sk-SK" b="1" dirty="0">
                <a:solidFill>
                  <a:schemeClr val="tx1"/>
                </a:solidFill>
              </a:rPr>
              <a:t>Pracovník obsluhy</a:t>
            </a:r>
            <a:r>
              <a:rPr lang="sk-SK" dirty="0">
                <a:solidFill>
                  <a:schemeClr val="tx1"/>
                </a:solidFill>
              </a:rPr>
              <a:t> obslužných robotov a manipulá</a:t>
            </a:r>
            <a:r>
              <a:rPr lang="sk-SK" dirty="0"/>
              <a:t>torov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05719374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Červeno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2024</TotalTime>
  <Words>2732</Words>
  <Application>Microsoft Office PowerPoint</Application>
  <PresentationFormat>Širokouhlá</PresentationFormat>
  <Paragraphs>598</Paragraphs>
  <Slides>40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40</vt:i4>
      </vt:variant>
    </vt:vector>
  </HeadingPairs>
  <TitlesOfParts>
    <vt:vector size="46" baseType="lpstr">
      <vt:lpstr>Arial</vt:lpstr>
      <vt:lpstr>Calibri</vt:lpstr>
      <vt:lpstr>Cambria</vt:lpstr>
      <vt:lpstr>Trebuchet MS</vt:lpstr>
      <vt:lpstr>Wingdings 3</vt:lpstr>
      <vt:lpstr>Fazeta</vt:lpstr>
      <vt:lpstr> 28 Technická a aplikovaná chémia – nové odbory vzdelávania</vt:lpstr>
      <vt:lpstr>Prezentácia programu PowerPoint</vt:lpstr>
      <vt:lpstr>Podiel experimentálneho overovania  podľa stupňov vzdelania </vt:lpstr>
      <vt:lpstr>Prezentácia programu PowerPoint</vt:lpstr>
      <vt:lpstr>Prezentácia programu PowerPoint</vt:lpstr>
      <vt:lpstr>28 Technická a aplikovaná chémia</vt:lpstr>
      <vt:lpstr>Odbory spracovania plastov</vt:lpstr>
      <vt:lpstr>Realizátori</vt:lpstr>
      <vt:lpstr>Učebný odbor 2864 H operátor spracovania plastov </vt:lpstr>
      <vt:lpstr>Učebný odbor 2864 H operátor spracovania plastov</vt:lpstr>
      <vt:lpstr>Odborné vedomosti</vt:lpstr>
      <vt:lpstr>Odborné vedomosti</vt:lpstr>
      <vt:lpstr>Odborné zručnosti</vt:lpstr>
      <vt:lpstr>Odborné zručnosti</vt:lpstr>
      <vt:lpstr>Prezentácia programu PowerPoint</vt:lpstr>
      <vt:lpstr>Študijný odbor 2868 K technik spracovania plastov </vt:lpstr>
      <vt:lpstr>Študijný odbor 2868 K technik spracovania plastov</vt:lpstr>
      <vt:lpstr>Odborné vedomosti</vt:lpstr>
      <vt:lpstr>Odborné vedomosti</vt:lpstr>
      <vt:lpstr>Odborné vedomosti</vt:lpstr>
      <vt:lpstr>Odborné zručnosti</vt:lpstr>
      <vt:lpstr>Odborné vedomosti</vt:lpstr>
      <vt:lpstr>Prezentácia programu PowerPoint</vt:lpstr>
      <vt:lpstr>Prezentácia programu PowerPoint</vt:lpstr>
      <vt:lpstr>Študijný odbor  2870 Q špecialista spracovania plastov</vt:lpstr>
      <vt:lpstr>Študijný odbor  2870 Q špecialista spracovania plastov</vt:lpstr>
      <vt:lpstr>Odborné vedomosti</vt:lpstr>
      <vt:lpstr>Odborné vedomosti</vt:lpstr>
      <vt:lpstr>Odborné vedomosti</vt:lpstr>
      <vt:lpstr>Odborné zručnosti</vt:lpstr>
      <vt:lpstr>Odborné zručnosti</vt:lpstr>
      <vt:lpstr>2- ročné PŠŠ</vt:lpstr>
      <vt:lpstr>3-ročné VOŠ</vt:lpstr>
      <vt:lpstr>Normatívy materiálno-technického a priestorového zabezpečenia</vt:lpstr>
      <vt:lpstr>Normatív materiálno-technického a priestorového zabezpečenia – operátor spracovania plastov</vt:lpstr>
      <vt:lpstr>Normatív materiálno-technického a priestorového zabezpečenia – technik spracovania plastov</vt:lpstr>
      <vt:lpstr>Prezentácia programu PowerPoint</vt:lpstr>
      <vt:lpstr>Prezentácia programu PowerPoint</vt:lpstr>
      <vt:lpstr>Normatív materiálno-technického a priestorového zabezpečenia – špecialista spracovania plastov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Skupina odborov  29 Potravinárstvo</dc:title>
  <dc:creator>Viera Žatkovičová</dc:creator>
  <cp:lastModifiedBy>Katarína Ikrenyiová</cp:lastModifiedBy>
  <cp:revision>130</cp:revision>
  <dcterms:created xsi:type="dcterms:W3CDTF">2017-05-02T10:35:46Z</dcterms:created>
  <dcterms:modified xsi:type="dcterms:W3CDTF">2021-06-27T19:15:49Z</dcterms:modified>
</cp:coreProperties>
</file>